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  <p:sldId id="268" r:id="rId3"/>
    <p:sldId id="278" r:id="rId4"/>
    <p:sldId id="277" r:id="rId5"/>
    <p:sldId id="269" r:id="rId6"/>
    <p:sldId id="271" r:id="rId7"/>
    <p:sldId id="267" r:id="rId8"/>
    <p:sldId id="272" r:id="rId9"/>
    <p:sldId id="273" r:id="rId10"/>
    <p:sldId id="274" r:id="rId11"/>
    <p:sldId id="275" r:id="rId12"/>
    <p:sldId id="276" r:id="rId13"/>
    <p:sldId id="270" r:id="rId14"/>
    <p:sldId id="256" r:id="rId15"/>
    <p:sldId id="257" r:id="rId16"/>
    <p:sldId id="258" r:id="rId17"/>
    <p:sldId id="259" r:id="rId18"/>
    <p:sldId id="260" r:id="rId1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1763A"/>
    <a:srgbClr val="568AC8"/>
    <a:srgbClr val="45C7D9"/>
    <a:srgbClr val="4BE19D"/>
    <a:srgbClr val="081E8C"/>
    <a:srgbClr val="D44ABC"/>
    <a:srgbClr val="550396"/>
    <a:srgbClr val="511F74"/>
    <a:srgbClr val="FD5C0C"/>
    <a:srgbClr val="F9680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2" d="100"/>
          <a:sy n="42" d="100"/>
        </p:scale>
        <p:origin x="-2496" y="-390"/>
      </p:cViewPr>
      <p:guideLst>
        <p:guide orient="horz" pos="2924"/>
        <p:guide pos="21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6"/>
            <a:ext cx="6343650" cy="1629833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69"/>
            <a:ext cx="13716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69"/>
            <a:ext cx="468630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1"/>
            <a:ext cx="2171700" cy="38523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7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0"/>
            <a:ext cx="6457950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3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69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11083" y="1754717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3486548" y="1754717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918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1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0"/>
            <a:ext cx="6343650" cy="69426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0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681287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4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28600" y="2072217"/>
            <a:ext cx="6515100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1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1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1"/>
            <a:ext cx="571500" cy="325967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4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microsoft.com/office/2007/relationships/hdphoto" Target="../media/hdphoto9.wdp"/><Relationship Id="rId39" Type="http://schemas.microsoft.com/office/2007/relationships/hdphoto" Target="../media/hdphoto10.wdp"/><Relationship Id="rId21" Type="http://schemas.openxmlformats.org/officeDocument/2006/relationships/image" Target="../media/image54.png"/><Relationship Id="rId34" Type="http://schemas.openxmlformats.org/officeDocument/2006/relationships/image" Target="../media/image65.png"/><Relationship Id="rId42" Type="http://schemas.microsoft.com/office/2007/relationships/hdphoto" Target="../media/hdphoto11.wdp"/><Relationship Id="rId47" Type="http://schemas.openxmlformats.org/officeDocument/2006/relationships/image" Target="../media/image74.png"/><Relationship Id="rId50" Type="http://schemas.openxmlformats.org/officeDocument/2006/relationships/image" Target="../media/image76.png"/><Relationship Id="rId55" Type="http://schemas.microsoft.com/office/2007/relationships/hdphoto" Target="../media/hdphoto17.wdp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5" Type="http://schemas.openxmlformats.org/officeDocument/2006/relationships/image" Target="../media/image57.png"/><Relationship Id="rId33" Type="http://schemas.openxmlformats.org/officeDocument/2006/relationships/image" Target="../media/image64.png"/><Relationship Id="rId38" Type="http://schemas.openxmlformats.org/officeDocument/2006/relationships/image" Target="../media/image69.png"/><Relationship Id="rId46" Type="http://schemas.microsoft.com/office/2007/relationships/hdphoto" Target="../media/hdphoto13.wdp"/><Relationship Id="rId59" Type="http://schemas.microsoft.com/office/2007/relationships/hdphoto" Target="../media/hdphoto19.wdp"/><Relationship Id="rId2" Type="http://schemas.openxmlformats.org/officeDocument/2006/relationships/image" Target="../media/image42.png"/><Relationship Id="rId16" Type="http://schemas.openxmlformats.org/officeDocument/2006/relationships/image" Target="../media/image50.jpeg"/><Relationship Id="rId20" Type="http://schemas.openxmlformats.org/officeDocument/2006/relationships/image" Target="../media/image53.png"/><Relationship Id="rId29" Type="http://schemas.openxmlformats.org/officeDocument/2006/relationships/image" Target="../media/image60.png"/><Relationship Id="rId41" Type="http://schemas.openxmlformats.org/officeDocument/2006/relationships/image" Target="../media/image71.png"/><Relationship Id="rId5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24" Type="http://schemas.openxmlformats.org/officeDocument/2006/relationships/image" Target="../media/image56.png"/><Relationship Id="rId32" Type="http://schemas.openxmlformats.org/officeDocument/2006/relationships/image" Target="../media/image63.png"/><Relationship Id="rId37" Type="http://schemas.openxmlformats.org/officeDocument/2006/relationships/image" Target="../media/image68.png"/><Relationship Id="rId40" Type="http://schemas.openxmlformats.org/officeDocument/2006/relationships/image" Target="../media/image70.png"/><Relationship Id="rId45" Type="http://schemas.openxmlformats.org/officeDocument/2006/relationships/image" Target="../media/image73.png"/><Relationship Id="rId53" Type="http://schemas.microsoft.com/office/2007/relationships/hdphoto" Target="../media/hdphoto16.wdp"/><Relationship Id="rId58" Type="http://schemas.openxmlformats.org/officeDocument/2006/relationships/image" Target="../media/image80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55.pn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49" Type="http://schemas.openxmlformats.org/officeDocument/2006/relationships/image" Target="../media/image75.png"/><Relationship Id="rId57" Type="http://schemas.microsoft.com/office/2007/relationships/hdphoto" Target="../media/hdphoto18.wdp"/><Relationship Id="rId10" Type="http://schemas.openxmlformats.org/officeDocument/2006/relationships/image" Target="../media/image47.png"/><Relationship Id="rId19" Type="http://schemas.openxmlformats.org/officeDocument/2006/relationships/image" Target="../media/image52.png"/><Relationship Id="rId31" Type="http://schemas.openxmlformats.org/officeDocument/2006/relationships/image" Target="../media/image62.jpeg"/><Relationship Id="rId44" Type="http://schemas.microsoft.com/office/2007/relationships/hdphoto" Target="../media/hdphoto12.wdp"/><Relationship Id="rId52" Type="http://schemas.openxmlformats.org/officeDocument/2006/relationships/image" Target="../media/image77.png"/><Relationship Id="rId4" Type="http://schemas.openxmlformats.org/officeDocument/2006/relationships/image" Target="../media/image44.png"/><Relationship Id="rId9" Type="http://schemas.microsoft.com/office/2007/relationships/hdphoto" Target="../media/hdphoto3.wdp"/><Relationship Id="rId14" Type="http://schemas.openxmlformats.org/officeDocument/2006/relationships/image" Target="../media/image49.png"/><Relationship Id="rId22" Type="http://schemas.microsoft.com/office/2007/relationships/hdphoto" Target="../media/hdphoto8.wdp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43" Type="http://schemas.openxmlformats.org/officeDocument/2006/relationships/image" Target="../media/image72.png"/><Relationship Id="rId48" Type="http://schemas.microsoft.com/office/2007/relationships/hdphoto" Target="../media/hdphoto14.wdp"/><Relationship Id="rId56" Type="http://schemas.openxmlformats.org/officeDocument/2006/relationships/image" Target="../media/image79.png"/><Relationship Id="rId8" Type="http://schemas.openxmlformats.org/officeDocument/2006/relationships/image" Target="../media/image46.png"/><Relationship Id="rId51" Type="http://schemas.microsoft.com/office/2007/relationships/hdphoto" Target="../media/hdphoto15.wdp"/><Relationship Id="rId3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71472"/>
            <a:ext cx="633670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1763A"/>
                </a:solidFill>
                <a:latin typeface="Georgia" pitchFamily="18" charset="0"/>
              </a:rPr>
              <a:t>Мой край. Мой город. </a:t>
            </a:r>
          </a:p>
          <a:p>
            <a:pPr algn="ctr"/>
            <a:r>
              <a:rPr lang="ru-RU" sz="2800" b="1" dirty="0" smtClean="0">
                <a:solidFill>
                  <a:srgbClr val="41763A"/>
                </a:solidFill>
                <a:latin typeface="Georgia" pitchFamily="18" charset="0"/>
              </a:rPr>
              <a:t>Моя улица.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 smtClean="0">
                <a:solidFill>
                  <a:srgbClr val="41763A"/>
                </a:solidFill>
              </a:rPr>
              <a:t>Проект</a:t>
            </a:r>
          </a:p>
          <a:p>
            <a:pPr algn="ctr"/>
            <a:endParaRPr lang="ru-RU" sz="2800" dirty="0">
              <a:solidFill>
                <a:srgbClr val="41763A"/>
              </a:solidFill>
            </a:endParaRPr>
          </a:p>
          <a:p>
            <a:r>
              <a:rPr lang="ru-RU" sz="2000" dirty="0" smtClean="0">
                <a:solidFill>
                  <a:srgbClr val="41763A"/>
                </a:solidFill>
                <a:latin typeface="Georgia" pitchFamily="18" charset="0"/>
              </a:rPr>
              <a:t>      Целевая </a:t>
            </a:r>
            <a:r>
              <a:rPr lang="ru-RU" sz="2000" dirty="0">
                <a:solidFill>
                  <a:srgbClr val="41763A"/>
                </a:solidFill>
                <a:latin typeface="Georgia" pitchFamily="18" charset="0"/>
              </a:rPr>
              <a:t>группа</a:t>
            </a:r>
            <a:r>
              <a:rPr lang="ru-RU" sz="2000" dirty="0" smtClean="0">
                <a:solidFill>
                  <a:srgbClr val="41763A"/>
                </a:solidFill>
                <a:latin typeface="Georgia" pitchFamily="18" charset="0"/>
              </a:rPr>
              <a:t>:</a:t>
            </a:r>
          </a:p>
          <a:p>
            <a:r>
              <a:rPr lang="ru-RU" sz="2000" dirty="0" smtClean="0">
                <a:solidFill>
                  <a:srgbClr val="41763A"/>
                </a:solidFill>
                <a:latin typeface="Georgia" pitchFamily="18" charset="0"/>
              </a:rPr>
              <a:t>      </a:t>
            </a:r>
            <a:r>
              <a:rPr lang="ru-RU" sz="2000" dirty="0">
                <a:solidFill>
                  <a:srgbClr val="41763A"/>
                </a:solidFill>
                <a:latin typeface="Georgia" pitchFamily="18" charset="0"/>
              </a:rPr>
              <a:t>воспитанники МКОУ ДС «ДД «Росток» </a:t>
            </a:r>
            <a:r>
              <a:rPr lang="ru-RU" sz="2000" dirty="0" smtClean="0">
                <a:solidFill>
                  <a:srgbClr val="41763A"/>
                </a:solidFill>
                <a:latin typeface="Georgia" pitchFamily="18" charset="0"/>
              </a:rPr>
              <a:t> 6-8 </a:t>
            </a:r>
            <a:r>
              <a:rPr lang="ru-RU" sz="2000" dirty="0" smtClean="0">
                <a:solidFill>
                  <a:srgbClr val="41763A"/>
                </a:solidFill>
                <a:latin typeface="Georgia" pitchFamily="18" charset="0"/>
              </a:rPr>
              <a:t>лет</a:t>
            </a:r>
          </a:p>
          <a:p>
            <a:endParaRPr lang="ru-RU" sz="2000" dirty="0">
              <a:solidFill>
                <a:srgbClr val="41763A"/>
              </a:solidFill>
              <a:latin typeface="Georgia" pitchFamily="18" charset="0"/>
            </a:endParaRPr>
          </a:p>
          <a:p>
            <a:r>
              <a:rPr lang="ru-RU" sz="2000" dirty="0">
                <a:solidFill>
                  <a:srgbClr val="41763A"/>
                </a:solidFill>
                <a:latin typeface="Georgia" pitchFamily="18" charset="0"/>
              </a:rPr>
              <a:t> </a:t>
            </a:r>
            <a:r>
              <a:rPr lang="ru-RU" sz="2000" dirty="0" smtClean="0">
                <a:solidFill>
                  <a:srgbClr val="41763A"/>
                </a:solidFill>
                <a:latin typeface="Georgia" pitchFamily="18" charset="0"/>
              </a:rPr>
              <a:t>    Сроки </a:t>
            </a:r>
            <a:r>
              <a:rPr lang="ru-RU" sz="2000" dirty="0">
                <a:solidFill>
                  <a:srgbClr val="41763A"/>
                </a:solidFill>
                <a:latin typeface="Georgia" pitchFamily="18" charset="0"/>
              </a:rPr>
              <a:t>выполнения: с  </a:t>
            </a:r>
            <a:r>
              <a:rPr lang="ru-RU" sz="2000" dirty="0" smtClean="0">
                <a:solidFill>
                  <a:srgbClr val="41763A"/>
                </a:solidFill>
                <a:latin typeface="Georgia" pitchFamily="18" charset="0"/>
              </a:rPr>
              <a:t>01.10.2018 </a:t>
            </a:r>
            <a:r>
              <a:rPr lang="ru-RU" sz="2000" dirty="0">
                <a:solidFill>
                  <a:srgbClr val="41763A"/>
                </a:solidFill>
                <a:latin typeface="Georgia" pitchFamily="18" charset="0"/>
              </a:rPr>
              <a:t>по </a:t>
            </a:r>
            <a:r>
              <a:rPr lang="ru-RU" sz="2000" dirty="0" smtClean="0">
                <a:solidFill>
                  <a:srgbClr val="41763A"/>
                </a:solidFill>
                <a:latin typeface="Georgia" pitchFamily="18" charset="0"/>
              </a:rPr>
              <a:t>10.05.2019гг</a:t>
            </a:r>
            <a:r>
              <a:rPr lang="ru-RU" sz="2000" dirty="0" smtClean="0">
                <a:solidFill>
                  <a:srgbClr val="41763A"/>
                </a:solidFill>
                <a:latin typeface="Georgia" pitchFamily="18" charset="0"/>
              </a:rPr>
              <a:t>.</a:t>
            </a:r>
          </a:p>
          <a:p>
            <a:endParaRPr lang="ru-RU" sz="2000" dirty="0" smtClean="0">
              <a:solidFill>
                <a:srgbClr val="41763A"/>
              </a:solidFill>
              <a:latin typeface="Georgia" pitchFamily="18" charset="0"/>
            </a:endParaRPr>
          </a:p>
          <a:p>
            <a:endParaRPr lang="ru-RU" sz="2000" dirty="0" smtClean="0">
              <a:solidFill>
                <a:srgbClr val="41763A"/>
              </a:solidFill>
              <a:latin typeface="Georgia" pitchFamily="18" charset="0"/>
            </a:endParaRPr>
          </a:p>
          <a:p>
            <a:endParaRPr lang="ru-RU" sz="2000" dirty="0">
              <a:solidFill>
                <a:srgbClr val="41763A"/>
              </a:solidFill>
              <a:latin typeface="Georgia" pitchFamily="18" charset="0"/>
            </a:endParaRPr>
          </a:p>
          <a:p>
            <a:endParaRPr lang="ru-RU" sz="2000" dirty="0" smtClean="0">
              <a:solidFill>
                <a:srgbClr val="41763A"/>
              </a:solidFill>
              <a:latin typeface="Georgia" pitchFamily="18" charset="0"/>
            </a:endParaRPr>
          </a:p>
          <a:p>
            <a:pPr algn="ctr"/>
            <a:endParaRPr lang="ru-RU" sz="2000" dirty="0">
              <a:latin typeface="Georgia" pitchFamily="18" charset="0"/>
            </a:endParaRPr>
          </a:p>
          <a:p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7136" y="4035802"/>
            <a:ext cx="62865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Цель проекта: 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	Приобщение воспитанников к истории и культуре родного города, края на основе материала, доступного их пониманию.</a:t>
            </a:r>
          </a:p>
          <a:p>
            <a:pPr algn="just"/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Задачи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проекта: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•	Создать условия для восприятия сведений об облике родного города, региона;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•	Осуществлять ознакомление воспитанников 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 историческим, культурным, географическим, своеобразием родного города, региона;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•	Воспитывать эмоциональную отзывчивость, любовь к родному краю - бережное отношение к городу, его достопримечательностям, культурным ценностям, природе.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0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720" y="323528"/>
            <a:ext cx="324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94"/>
          <a:stretch/>
        </p:blipFill>
        <p:spPr bwMode="auto">
          <a:xfrm>
            <a:off x="3500648" y="5060010"/>
            <a:ext cx="3150064" cy="363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391" y="5032628"/>
            <a:ext cx="2745525" cy="36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7808" y="1187624"/>
            <a:ext cx="2501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1763A"/>
                </a:solidFill>
              </a:rPr>
              <a:t>В Нижнем парке много интересных затей для детей</a:t>
            </a:r>
            <a:endParaRPr lang="ru-RU" sz="2400" b="1" dirty="0">
              <a:solidFill>
                <a:srgbClr val="417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2600" y="-14798152"/>
            <a:ext cx="324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256" y="251520"/>
            <a:ext cx="3780000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867"/>
          <a:stretch/>
        </p:blipFill>
        <p:spPr bwMode="auto">
          <a:xfrm>
            <a:off x="3429000" y="6105346"/>
            <a:ext cx="317754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48" y="6228184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1763A"/>
                </a:solidFill>
              </a:rPr>
              <a:t>Теперь мы знаем,</a:t>
            </a:r>
          </a:p>
          <a:p>
            <a:pPr algn="ctr"/>
            <a:r>
              <a:rPr lang="ru-RU" sz="2400" b="1" dirty="0" smtClean="0">
                <a:solidFill>
                  <a:srgbClr val="41763A"/>
                </a:solidFill>
              </a:rPr>
              <a:t> кто такие герои!</a:t>
            </a:r>
            <a:endParaRPr lang="ru-RU" sz="2400" b="1" dirty="0">
              <a:solidFill>
                <a:srgbClr val="41763A"/>
              </a:solidFill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11960" y="2410961"/>
            <a:ext cx="324326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28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1048" y="1115616"/>
            <a:ext cx="2608541" cy="347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331" y="4916412"/>
            <a:ext cx="5328592" cy="39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73309">
            <a:off x="29429" y="1894594"/>
            <a:ext cx="3789040" cy="284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46" y="395536"/>
            <a:ext cx="3725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41763A"/>
                </a:solidFill>
              </a:rPr>
              <a:t>Запомнить символы страны, края, города нам помогает игра в </a:t>
            </a:r>
            <a:r>
              <a:rPr lang="ru-RU" sz="2000" b="1" dirty="0" err="1" smtClean="0">
                <a:solidFill>
                  <a:srgbClr val="41763A"/>
                </a:solidFill>
              </a:rPr>
              <a:t>пазлы</a:t>
            </a:r>
            <a:endParaRPr lang="ru-RU" sz="2000" b="1" dirty="0">
              <a:solidFill>
                <a:srgbClr val="417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4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632" y="323528"/>
            <a:ext cx="6552728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41763A"/>
                </a:solidFill>
              </a:rPr>
              <a:t>Прогулка по городу</a:t>
            </a:r>
          </a:p>
          <a:p>
            <a:pPr algn="ctr"/>
            <a:r>
              <a:rPr lang="ru-RU" dirty="0" smtClean="0">
                <a:solidFill>
                  <a:srgbClr val="41763A"/>
                </a:solidFill>
              </a:rPr>
              <a:t>Настольная игра (</a:t>
            </a:r>
            <a:r>
              <a:rPr lang="ru-RU" dirty="0" err="1" smtClean="0">
                <a:solidFill>
                  <a:srgbClr val="41763A"/>
                </a:solidFill>
              </a:rPr>
              <a:t>ходилка</a:t>
            </a:r>
            <a:r>
              <a:rPr lang="ru-RU" dirty="0" smtClean="0">
                <a:solidFill>
                  <a:srgbClr val="41763A"/>
                </a:solidFill>
              </a:rPr>
              <a:t>)</a:t>
            </a:r>
            <a:endParaRPr lang="ru-RU" dirty="0">
              <a:solidFill>
                <a:srgbClr val="41763A"/>
              </a:solidFill>
            </a:endParaRPr>
          </a:p>
          <a:p>
            <a:pPr algn="just"/>
            <a:r>
              <a:rPr lang="ru-RU" sz="1600" dirty="0" smtClean="0">
                <a:solidFill>
                  <a:srgbClr val="41763A"/>
                </a:solidFill>
              </a:rPr>
              <a:t>Цель:</a:t>
            </a:r>
          </a:p>
          <a:p>
            <a:pPr algn="just"/>
            <a:r>
              <a:rPr lang="ru-RU" sz="1600" dirty="0" smtClean="0">
                <a:solidFill>
                  <a:srgbClr val="41763A"/>
                </a:solidFill>
              </a:rPr>
              <a:t> закрепление знаний воспитанников о достопримечательностях города Анжеро-Судженск.</a:t>
            </a:r>
          </a:p>
          <a:p>
            <a:pPr algn="just"/>
            <a:endParaRPr lang="ru-RU" sz="1600" dirty="0" smtClean="0">
              <a:solidFill>
                <a:srgbClr val="41763A"/>
              </a:solidFill>
            </a:endParaRPr>
          </a:p>
          <a:p>
            <a:pPr algn="just"/>
            <a:r>
              <a:rPr lang="ru-RU" sz="1600" dirty="0" smtClean="0">
                <a:solidFill>
                  <a:srgbClr val="41763A"/>
                </a:solidFill>
              </a:rPr>
              <a:t>Оборудование:</a:t>
            </a:r>
          </a:p>
          <a:p>
            <a:pPr algn="just"/>
            <a:r>
              <a:rPr lang="ru-RU" sz="1600" dirty="0" smtClean="0">
                <a:solidFill>
                  <a:srgbClr val="41763A"/>
                </a:solidFill>
              </a:rPr>
              <a:t>     </a:t>
            </a:r>
            <a:r>
              <a:rPr lang="ru-RU" sz="1600" dirty="0">
                <a:solidFill>
                  <a:srgbClr val="41763A"/>
                </a:solidFill>
              </a:rPr>
              <a:t>Набор включает яркое игровое поле </a:t>
            </a:r>
            <a:r>
              <a:rPr lang="ru-RU" sz="1600" dirty="0" smtClean="0">
                <a:solidFill>
                  <a:srgbClr val="41763A"/>
                </a:solidFill>
              </a:rPr>
              <a:t>с маршрутными  дорожками, от детского дома «Росток» до железнодорожного вокзала, </a:t>
            </a:r>
            <a:r>
              <a:rPr lang="ru-RU" sz="1600" dirty="0">
                <a:solidFill>
                  <a:srgbClr val="41763A"/>
                </a:solidFill>
              </a:rPr>
              <a:t>кубик </a:t>
            </a:r>
            <a:r>
              <a:rPr lang="ru-RU" sz="1600" dirty="0" smtClean="0">
                <a:solidFill>
                  <a:srgbClr val="41763A"/>
                </a:solidFill>
              </a:rPr>
              <a:t>для определения </a:t>
            </a:r>
            <a:r>
              <a:rPr lang="ru-RU" sz="1600" dirty="0">
                <a:solidFill>
                  <a:srgbClr val="41763A"/>
                </a:solidFill>
              </a:rPr>
              <a:t>количества ходов </a:t>
            </a:r>
            <a:r>
              <a:rPr lang="ru-RU" sz="1600" dirty="0" smtClean="0">
                <a:solidFill>
                  <a:srgbClr val="41763A"/>
                </a:solidFill>
              </a:rPr>
              <a:t>, 4  фишки </a:t>
            </a:r>
            <a:r>
              <a:rPr lang="ru-RU" sz="1600" dirty="0">
                <a:solidFill>
                  <a:srgbClr val="41763A"/>
                </a:solidFill>
              </a:rPr>
              <a:t>разных цветов, фотографии с изображениями зданий и достопримечательностей города </a:t>
            </a:r>
            <a:r>
              <a:rPr lang="ru-RU" sz="1600" dirty="0" smtClean="0">
                <a:solidFill>
                  <a:srgbClr val="41763A"/>
                </a:solidFill>
              </a:rPr>
              <a:t>Анжеро-Судженска . </a:t>
            </a:r>
          </a:p>
          <a:p>
            <a:pPr algn="just"/>
            <a:endParaRPr lang="ru-RU" sz="1600" dirty="0">
              <a:solidFill>
                <a:srgbClr val="41763A"/>
              </a:solidFill>
            </a:endParaRPr>
          </a:p>
          <a:p>
            <a:r>
              <a:rPr lang="ru-RU" sz="1600" dirty="0" smtClean="0">
                <a:solidFill>
                  <a:srgbClr val="41763A"/>
                </a:solidFill>
              </a:rPr>
              <a:t>Описание</a:t>
            </a:r>
            <a:r>
              <a:rPr lang="ru-RU" sz="1600" dirty="0">
                <a:solidFill>
                  <a:srgbClr val="41763A"/>
                </a:solidFill>
              </a:rPr>
              <a:t>: </a:t>
            </a:r>
            <a:endParaRPr lang="ru-RU" sz="1600" dirty="0" smtClean="0">
              <a:solidFill>
                <a:srgbClr val="41763A"/>
              </a:solidFill>
            </a:endParaRPr>
          </a:p>
          <a:p>
            <a:pPr algn="just"/>
            <a:r>
              <a:rPr lang="ru-RU" sz="1600" dirty="0">
                <a:solidFill>
                  <a:srgbClr val="41763A"/>
                </a:solidFill>
              </a:rPr>
              <a:t> </a:t>
            </a:r>
            <a:r>
              <a:rPr lang="ru-RU" sz="1600" dirty="0" smtClean="0">
                <a:solidFill>
                  <a:srgbClr val="41763A"/>
                </a:solidFill>
              </a:rPr>
              <a:t>     В </a:t>
            </a:r>
            <a:r>
              <a:rPr lang="ru-RU" sz="1600" dirty="0">
                <a:solidFill>
                  <a:srgbClr val="41763A"/>
                </a:solidFill>
              </a:rPr>
              <a:t>игре принимают участие </a:t>
            </a:r>
            <a:r>
              <a:rPr lang="ru-RU" sz="1600" dirty="0" smtClean="0">
                <a:solidFill>
                  <a:srgbClr val="41763A"/>
                </a:solidFill>
              </a:rPr>
              <a:t>2-4 человека</a:t>
            </a:r>
            <a:r>
              <a:rPr lang="ru-RU" sz="1600" dirty="0">
                <a:solidFill>
                  <a:srgbClr val="41763A"/>
                </a:solidFill>
              </a:rPr>
              <a:t>. Для начала </a:t>
            </a:r>
            <a:r>
              <a:rPr lang="ru-RU" sz="1600" dirty="0" smtClean="0">
                <a:solidFill>
                  <a:srgbClr val="41763A"/>
                </a:solidFill>
              </a:rPr>
              <a:t>игроки должны </a:t>
            </a:r>
            <a:r>
              <a:rPr lang="ru-RU" sz="1600" dirty="0">
                <a:solidFill>
                  <a:srgbClr val="41763A"/>
                </a:solidFill>
              </a:rPr>
              <a:t>выбрать себе цвет игровой фишки и определить, кто будет </a:t>
            </a:r>
            <a:r>
              <a:rPr lang="ru-RU" sz="1600" dirty="0" smtClean="0">
                <a:solidFill>
                  <a:srgbClr val="41763A"/>
                </a:solidFill>
              </a:rPr>
              <a:t>ходить  первым</a:t>
            </a:r>
            <a:r>
              <a:rPr lang="ru-RU" sz="1600" dirty="0">
                <a:solidFill>
                  <a:srgbClr val="41763A"/>
                </a:solidFill>
              </a:rPr>
              <a:t>, бросив кубик.</a:t>
            </a:r>
          </a:p>
          <a:p>
            <a:pPr algn="just"/>
            <a:r>
              <a:rPr lang="ru-RU" sz="1600" dirty="0" smtClean="0">
                <a:solidFill>
                  <a:srgbClr val="41763A"/>
                </a:solidFill>
              </a:rPr>
              <a:t>      Все </a:t>
            </a:r>
            <a:r>
              <a:rPr lang="ru-RU" sz="1600" dirty="0">
                <a:solidFill>
                  <a:srgbClr val="41763A"/>
                </a:solidFill>
              </a:rPr>
              <a:t>фишки в начале игры </a:t>
            </a:r>
            <a:r>
              <a:rPr lang="ru-RU" sz="1600" dirty="0" smtClean="0">
                <a:solidFill>
                  <a:srgbClr val="41763A"/>
                </a:solidFill>
              </a:rPr>
              <a:t>нужно установить </a:t>
            </a:r>
            <a:r>
              <a:rPr lang="ru-RU" sz="1600" dirty="0">
                <a:solidFill>
                  <a:srgbClr val="41763A"/>
                </a:solidFill>
              </a:rPr>
              <a:t>на </a:t>
            </a:r>
            <a:r>
              <a:rPr lang="ru-RU" sz="1600" dirty="0" smtClean="0">
                <a:solidFill>
                  <a:srgbClr val="41763A"/>
                </a:solidFill>
              </a:rPr>
              <a:t>знаке с </a:t>
            </a:r>
            <a:r>
              <a:rPr lang="ru-RU" sz="1600" dirty="0">
                <a:solidFill>
                  <a:srgbClr val="41763A"/>
                </a:solidFill>
              </a:rPr>
              <a:t>надписью СТАРТ.</a:t>
            </a:r>
          </a:p>
          <a:p>
            <a:r>
              <a:rPr lang="ru-RU" sz="1600" dirty="0" smtClean="0">
                <a:solidFill>
                  <a:srgbClr val="41763A"/>
                </a:solidFill>
              </a:rPr>
              <a:t>      Игроки </a:t>
            </a:r>
            <a:r>
              <a:rPr lang="ru-RU" sz="1600" dirty="0">
                <a:solidFill>
                  <a:srgbClr val="41763A"/>
                </a:solidFill>
              </a:rPr>
              <a:t>бросают кубик по очереди и продвигают свою фишку вперед </a:t>
            </a:r>
            <a:r>
              <a:rPr lang="ru-RU" sz="1600" dirty="0" smtClean="0">
                <a:solidFill>
                  <a:srgbClr val="41763A"/>
                </a:solidFill>
              </a:rPr>
              <a:t>по игровому </a:t>
            </a:r>
            <a:r>
              <a:rPr lang="ru-RU" sz="1600" dirty="0">
                <a:solidFill>
                  <a:srgbClr val="41763A"/>
                </a:solidFill>
              </a:rPr>
              <a:t>полю на столько кружков, сколько очков выпало на кубике.  </a:t>
            </a:r>
            <a:r>
              <a:rPr lang="ru-RU" sz="1600" dirty="0" smtClean="0">
                <a:solidFill>
                  <a:srgbClr val="41763A"/>
                </a:solidFill>
              </a:rPr>
              <a:t>        На пути </a:t>
            </a:r>
            <a:r>
              <a:rPr lang="ru-RU" sz="1600" dirty="0">
                <a:solidFill>
                  <a:srgbClr val="41763A"/>
                </a:solidFill>
              </a:rPr>
              <a:t>участников могу возникнуть </a:t>
            </a:r>
            <a:r>
              <a:rPr lang="ru-RU" sz="1600" dirty="0" smtClean="0">
                <a:solidFill>
                  <a:srgbClr val="41763A"/>
                </a:solidFill>
              </a:rPr>
              <a:t>препятствия – кружочки со стрелками, которые указывают, куда двигаться дальше. </a:t>
            </a:r>
          </a:p>
          <a:p>
            <a:pPr algn="just"/>
            <a:r>
              <a:rPr lang="ru-RU" sz="1600" dirty="0" smtClean="0">
                <a:solidFill>
                  <a:srgbClr val="41763A"/>
                </a:solidFill>
              </a:rPr>
              <a:t>      Если </a:t>
            </a:r>
            <a:r>
              <a:rPr lang="ru-RU" sz="1600" dirty="0">
                <a:solidFill>
                  <a:srgbClr val="41763A"/>
                </a:solidFill>
              </a:rPr>
              <a:t>фишка остановилась на </a:t>
            </a:r>
            <a:r>
              <a:rPr lang="ru-RU" sz="1600" dirty="0" smtClean="0">
                <a:solidFill>
                  <a:srgbClr val="41763A"/>
                </a:solidFill>
              </a:rPr>
              <a:t>цветном кружке, имеющим пару со знаком </a:t>
            </a:r>
            <a:r>
              <a:rPr lang="ru-RU" sz="2000" b="1" dirty="0" smtClean="0">
                <a:solidFill>
                  <a:srgbClr val="41763A"/>
                </a:solidFill>
              </a:rPr>
              <a:t>? </a:t>
            </a:r>
            <a:r>
              <a:rPr lang="ru-RU" sz="1600" dirty="0" smtClean="0">
                <a:solidFill>
                  <a:srgbClr val="41763A"/>
                </a:solidFill>
              </a:rPr>
              <a:t>или прошла его, игрок должен ответить на соответствующий вопрос из карты вопросов. Ответив правильно может играть дальше в следующий ход, не ответив пропускает следующий  ход.</a:t>
            </a:r>
          </a:p>
          <a:p>
            <a:pPr algn="just"/>
            <a:r>
              <a:rPr lang="ru-RU" sz="1600" dirty="0">
                <a:solidFill>
                  <a:srgbClr val="41763A"/>
                </a:solidFill>
              </a:rPr>
              <a:t> </a:t>
            </a:r>
            <a:r>
              <a:rPr lang="ru-RU" sz="1600" dirty="0" smtClean="0">
                <a:solidFill>
                  <a:srgbClr val="41763A"/>
                </a:solidFill>
              </a:rPr>
              <a:t>      По ходу игры на игровом поле расставляются фотографии с изображениями зданий и достопримечательностей города Анжеро-Судженска.</a:t>
            </a:r>
          </a:p>
          <a:p>
            <a:r>
              <a:rPr lang="ru-RU" sz="1600" dirty="0" smtClean="0">
                <a:solidFill>
                  <a:srgbClr val="41763A"/>
                </a:solidFill>
              </a:rPr>
              <a:t>      Побеждает </a:t>
            </a:r>
            <a:r>
              <a:rPr lang="ru-RU" sz="1600" dirty="0">
                <a:solidFill>
                  <a:srgbClr val="41763A"/>
                </a:solidFill>
              </a:rPr>
              <a:t>тот, кто первым дойдет до ФИНИША (остановится на </a:t>
            </a:r>
            <a:r>
              <a:rPr lang="ru-RU" sz="1600" dirty="0" smtClean="0">
                <a:solidFill>
                  <a:srgbClr val="41763A"/>
                </a:solidFill>
              </a:rPr>
              <a:t>последнем кружке </a:t>
            </a:r>
            <a:r>
              <a:rPr lang="ru-RU" sz="1600" dirty="0">
                <a:solidFill>
                  <a:srgbClr val="41763A"/>
                </a:solidFill>
              </a:rPr>
              <a:t>или пройдет его).</a:t>
            </a:r>
            <a:endParaRPr lang="ru-RU" sz="1600" dirty="0" smtClean="0">
              <a:solidFill>
                <a:srgbClr val="41763A"/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53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Скругленный прямоугольник 81"/>
          <p:cNvSpPr/>
          <p:nvPr/>
        </p:nvSpPr>
        <p:spPr>
          <a:xfrm>
            <a:off x="5197637" y="5302896"/>
            <a:ext cx="372853" cy="1674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6281" y="5244975"/>
            <a:ext cx="26828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826" y="5302896"/>
            <a:ext cx="39687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Блок-схема: узел 62"/>
          <p:cNvSpPr/>
          <p:nvPr/>
        </p:nvSpPr>
        <p:spPr>
          <a:xfrm>
            <a:off x="2965600" y="6977017"/>
            <a:ext cx="360680" cy="309245"/>
          </a:xfrm>
          <a:prstGeom prst="flowChartConnector">
            <a:avLst/>
          </a:prstGeom>
          <a:solidFill>
            <a:srgbClr val="A579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9" name="Блок-схема: узел 68"/>
          <p:cNvSpPr/>
          <p:nvPr/>
        </p:nvSpPr>
        <p:spPr>
          <a:xfrm>
            <a:off x="4132440" y="6791127"/>
            <a:ext cx="356870" cy="30861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0" name="Блок-схема: узел 69"/>
          <p:cNvSpPr/>
          <p:nvPr/>
        </p:nvSpPr>
        <p:spPr>
          <a:xfrm>
            <a:off x="6104301" y="6133581"/>
            <a:ext cx="353695" cy="32702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1" name="Блок-схема: узел 70"/>
          <p:cNvSpPr/>
          <p:nvPr/>
        </p:nvSpPr>
        <p:spPr>
          <a:xfrm>
            <a:off x="4890166" y="6791127"/>
            <a:ext cx="344170" cy="318135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2" name="Блок-схема: узел 71"/>
          <p:cNvSpPr/>
          <p:nvPr/>
        </p:nvSpPr>
        <p:spPr>
          <a:xfrm>
            <a:off x="3854045" y="5899850"/>
            <a:ext cx="330200" cy="307975"/>
          </a:xfrm>
          <a:prstGeom prst="flowChartConnector">
            <a:avLst/>
          </a:prstGeom>
          <a:solidFill>
            <a:srgbClr val="D92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1" name="Блок-схема: узел 90"/>
          <p:cNvSpPr/>
          <p:nvPr/>
        </p:nvSpPr>
        <p:spPr>
          <a:xfrm>
            <a:off x="5744765" y="6445672"/>
            <a:ext cx="285752" cy="24245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Блок-схема: узел 96"/>
          <p:cNvSpPr/>
          <p:nvPr/>
        </p:nvSpPr>
        <p:spPr>
          <a:xfrm>
            <a:off x="2437983" y="8169799"/>
            <a:ext cx="246806" cy="243384"/>
          </a:xfrm>
          <a:prstGeom prst="flowChartConnector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Блок-схема: узел 97"/>
          <p:cNvSpPr/>
          <p:nvPr/>
        </p:nvSpPr>
        <p:spPr>
          <a:xfrm rot="21160520">
            <a:off x="3029296" y="8220105"/>
            <a:ext cx="246289" cy="23091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Блок-схема: узел 108"/>
          <p:cNvSpPr/>
          <p:nvPr/>
        </p:nvSpPr>
        <p:spPr>
          <a:xfrm>
            <a:off x="4664194" y="8090240"/>
            <a:ext cx="253261" cy="24616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Блок-схема: узел 109"/>
          <p:cNvSpPr/>
          <p:nvPr/>
        </p:nvSpPr>
        <p:spPr>
          <a:xfrm>
            <a:off x="150227" y="7918395"/>
            <a:ext cx="285752" cy="285752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  <p:sp>
        <p:nvSpPr>
          <p:cNvPr id="111" name="Блок-схема: узел 110"/>
          <p:cNvSpPr/>
          <p:nvPr/>
        </p:nvSpPr>
        <p:spPr>
          <a:xfrm rot="21240000">
            <a:off x="2975778" y="8492181"/>
            <a:ext cx="344805" cy="33718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2" name="Блок-схема: узел 111"/>
          <p:cNvSpPr/>
          <p:nvPr/>
        </p:nvSpPr>
        <p:spPr>
          <a:xfrm>
            <a:off x="2400020" y="7680095"/>
            <a:ext cx="329231" cy="310168"/>
          </a:xfrm>
          <a:prstGeom prst="flowChartConnector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9" name="Блок-схема: узел 118"/>
          <p:cNvSpPr/>
          <p:nvPr/>
        </p:nvSpPr>
        <p:spPr>
          <a:xfrm>
            <a:off x="2740257" y="6116597"/>
            <a:ext cx="271200" cy="272240"/>
          </a:xfrm>
          <a:prstGeom prst="flowChartConnector">
            <a:avLst/>
          </a:prstGeom>
          <a:solidFill>
            <a:srgbClr val="417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1" name="Блок-схема: узел 120"/>
          <p:cNvSpPr/>
          <p:nvPr/>
        </p:nvSpPr>
        <p:spPr>
          <a:xfrm>
            <a:off x="461849" y="7931875"/>
            <a:ext cx="253261" cy="23299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Блок-схема: узел 121"/>
          <p:cNvSpPr/>
          <p:nvPr/>
        </p:nvSpPr>
        <p:spPr>
          <a:xfrm>
            <a:off x="3752509" y="4073055"/>
            <a:ext cx="167088" cy="1596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3" name="Блок-схема: узел 122"/>
          <p:cNvSpPr/>
          <p:nvPr/>
        </p:nvSpPr>
        <p:spPr>
          <a:xfrm>
            <a:off x="715110" y="7937288"/>
            <a:ext cx="253261" cy="2409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4" name="Блок-схема: узел 123"/>
          <p:cNvSpPr/>
          <p:nvPr/>
        </p:nvSpPr>
        <p:spPr>
          <a:xfrm>
            <a:off x="1257202" y="8002824"/>
            <a:ext cx="253261" cy="23915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5" name="Блок-схема: узел 124"/>
          <p:cNvSpPr/>
          <p:nvPr/>
        </p:nvSpPr>
        <p:spPr>
          <a:xfrm>
            <a:off x="1007214" y="7979543"/>
            <a:ext cx="253261" cy="2337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7" name="Блок-схема: узел 126"/>
          <p:cNvSpPr/>
          <p:nvPr/>
        </p:nvSpPr>
        <p:spPr>
          <a:xfrm>
            <a:off x="1548994" y="8086562"/>
            <a:ext cx="253261" cy="23516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8" name="Блок-схема: узел 127"/>
          <p:cNvSpPr/>
          <p:nvPr/>
        </p:nvSpPr>
        <p:spPr>
          <a:xfrm>
            <a:off x="1827139" y="8116627"/>
            <a:ext cx="253261" cy="2251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9" name="Блок-схема: узел 128"/>
          <p:cNvSpPr/>
          <p:nvPr/>
        </p:nvSpPr>
        <p:spPr>
          <a:xfrm>
            <a:off x="2121712" y="8125988"/>
            <a:ext cx="253261" cy="23516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7073" y="107504"/>
            <a:ext cx="5420839" cy="39253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«Прогулка по родному городу»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0" name="Блок-схема: узел 129"/>
          <p:cNvSpPr/>
          <p:nvPr/>
        </p:nvSpPr>
        <p:spPr>
          <a:xfrm>
            <a:off x="2735543" y="8220820"/>
            <a:ext cx="253261" cy="24197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Блок-схема: узел 130"/>
          <p:cNvSpPr/>
          <p:nvPr/>
        </p:nvSpPr>
        <p:spPr>
          <a:xfrm>
            <a:off x="3582792" y="8178885"/>
            <a:ext cx="253261" cy="23030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2" name="Блок-схема: узел 131"/>
          <p:cNvSpPr/>
          <p:nvPr/>
        </p:nvSpPr>
        <p:spPr>
          <a:xfrm>
            <a:off x="3306046" y="8179739"/>
            <a:ext cx="253261" cy="23485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Блок-схема: узел 132"/>
          <p:cNvSpPr/>
          <p:nvPr/>
        </p:nvSpPr>
        <p:spPr>
          <a:xfrm>
            <a:off x="3843020" y="8164190"/>
            <a:ext cx="253261" cy="24499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Блок-схема: узел 133"/>
          <p:cNvSpPr/>
          <p:nvPr/>
        </p:nvSpPr>
        <p:spPr>
          <a:xfrm>
            <a:off x="3559307" y="7036348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5" name="Блок-схема: узел 134"/>
          <p:cNvSpPr/>
          <p:nvPr/>
        </p:nvSpPr>
        <p:spPr>
          <a:xfrm>
            <a:off x="3902357" y="7255890"/>
            <a:ext cx="253261" cy="234885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6" name="Блок-схема: узел 135"/>
          <p:cNvSpPr/>
          <p:nvPr/>
        </p:nvSpPr>
        <p:spPr>
          <a:xfrm>
            <a:off x="4184245" y="7250662"/>
            <a:ext cx="253261" cy="2395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Блок-схема: узел 136"/>
          <p:cNvSpPr/>
          <p:nvPr/>
        </p:nvSpPr>
        <p:spPr>
          <a:xfrm>
            <a:off x="4733659" y="7238371"/>
            <a:ext cx="253261" cy="22987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8" name="Блок-схема: узел 137"/>
          <p:cNvSpPr/>
          <p:nvPr/>
        </p:nvSpPr>
        <p:spPr>
          <a:xfrm>
            <a:off x="5025040" y="7194807"/>
            <a:ext cx="253261" cy="2247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9" name="Блок-схема: узел 138"/>
          <p:cNvSpPr/>
          <p:nvPr/>
        </p:nvSpPr>
        <p:spPr>
          <a:xfrm>
            <a:off x="4460565" y="7238371"/>
            <a:ext cx="253261" cy="245182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0" name="Блок-схема: узел 139"/>
          <p:cNvSpPr/>
          <p:nvPr/>
        </p:nvSpPr>
        <p:spPr>
          <a:xfrm>
            <a:off x="5295407" y="7102889"/>
            <a:ext cx="253261" cy="24169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1" name="Блок-схема: узел 140"/>
          <p:cNvSpPr/>
          <p:nvPr/>
        </p:nvSpPr>
        <p:spPr>
          <a:xfrm>
            <a:off x="5489858" y="6929191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2" name="Блок-схема: узел 141"/>
          <p:cNvSpPr/>
          <p:nvPr/>
        </p:nvSpPr>
        <p:spPr>
          <a:xfrm>
            <a:off x="5650900" y="6708114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Блок-схема: узел 138"/>
          <p:cNvSpPr/>
          <p:nvPr/>
        </p:nvSpPr>
        <p:spPr>
          <a:xfrm>
            <a:off x="3280604" y="617452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138"/>
          <p:cNvSpPr/>
          <p:nvPr/>
        </p:nvSpPr>
        <p:spPr>
          <a:xfrm>
            <a:off x="3492970" y="6817465"/>
            <a:ext cx="253261" cy="214314"/>
          </a:xfrm>
          <a:prstGeom prst="flowChartConnec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138"/>
          <p:cNvSpPr/>
          <p:nvPr/>
        </p:nvSpPr>
        <p:spPr>
          <a:xfrm>
            <a:off x="3630646" y="7248667"/>
            <a:ext cx="253261" cy="234885"/>
          </a:xfrm>
          <a:prstGeom prst="flowChartConnector">
            <a:avLst/>
          </a:prstGeom>
          <a:solidFill>
            <a:srgbClr val="A579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138"/>
          <p:cNvSpPr/>
          <p:nvPr/>
        </p:nvSpPr>
        <p:spPr>
          <a:xfrm>
            <a:off x="3335087" y="6388837"/>
            <a:ext cx="253261" cy="214314"/>
          </a:xfrm>
          <a:prstGeom prst="flowChartConnector">
            <a:avLst/>
          </a:prstGeom>
          <a:solidFill>
            <a:srgbClr val="417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138"/>
          <p:cNvSpPr/>
          <p:nvPr/>
        </p:nvSpPr>
        <p:spPr>
          <a:xfrm>
            <a:off x="3203275" y="5942537"/>
            <a:ext cx="246010" cy="231986"/>
          </a:xfrm>
          <a:prstGeom prst="flowChartConnector">
            <a:avLst/>
          </a:prstGeom>
          <a:solidFill>
            <a:srgbClr val="D44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38"/>
          <p:cNvSpPr/>
          <p:nvPr/>
        </p:nvSpPr>
        <p:spPr>
          <a:xfrm>
            <a:off x="3124200" y="5713406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38"/>
          <p:cNvSpPr/>
          <p:nvPr/>
        </p:nvSpPr>
        <p:spPr>
          <a:xfrm>
            <a:off x="5765908" y="3825501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узел 138"/>
          <p:cNvSpPr/>
          <p:nvPr/>
        </p:nvSpPr>
        <p:spPr>
          <a:xfrm>
            <a:off x="3056338" y="5486805"/>
            <a:ext cx="253261" cy="214314"/>
          </a:xfrm>
          <a:prstGeom prst="flowChartConnector">
            <a:avLst/>
          </a:prstGeom>
          <a:solidFill>
            <a:srgbClr val="C34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Блок-схема: узел 138"/>
          <p:cNvSpPr/>
          <p:nvPr/>
        </p:nvSpPr>
        <p:spPr>
          <a:xfrm>
            <a:off x="2928934" y="4572000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узел 138"/>
          <p:cNvSpPr/>
          <p:nvPr/>
        </p:nvSpPr>
        <p:spPr>
          <a:xfrm>
            <a:off x="3991571" y="5053873"/>
            <a:ext cx="209419" cy="195798"/>
          </a:xfrm>
          <a:prstGeom prst="flowChartConnector">
            <a:avLst/>
          </a:prstGeom>
          <a:solidFill>
            <a:srgbClr val="081E8C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узел 138"/>
          <p:cNvSpPr/>
          <p:nvPr/>
        </p:nvSpPr>
        <p:spPr>
          <a:xfrm rot="160825">
            <a:off x="2933519" y="4792126"/>
            <a:ext cx="253261" cy="20197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Блок-схема: узел 62"/>
          <p:cNvSpPr/>
          <p:nvPr/>
        </p:nvSpPr>
        <p:spPr>
          <a:xfrm>
            <a:off x="2157650" y="6478158"/>
            <a:ext cx="360680" cy="327346"/>
          </a:xfrm>
          <a:prstGeom prst="flowChartConnector">
            <a:avLst/>
          </a:prstGeom>
          <a:solidFill>
            <a:srgbClr val="4BE19D">
              <a:alpha val="8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?</a:t>
            </a:r>
          </a:p>
        </p:txBody>
      </p:sp>
      <p:sp>
        <p:nvSpPr>
          <p:cNvPr id="20" name="Блок-схема: узел 138"/>
          <p:cNvSpPr/>
          <p:nvPr/>
        </p:nvSpPr>
        <p:spPr>
          <a:xfrm>
            <a:off x="2952915" y="4073055"/>
            <a:ext cx="253261" cy="214314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узел 138"/>
          <p:cNvSpPr/>
          <p:nvPr/>
        </p:nvSpPr>
        <p:spPr>
          <a:xfrm>
            <a:off x="3415930" y="6603151"/>
            <a:ext cx="253261" cy="214314"/>
          </a:xfrm>
          <a:prstGeom prst="flowChartConnector">
            <a:avLst/>
          </a:prstGeom>
          <a:solidFill>
            <a:srgbClr val="4BE1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Блок-схема: узел 71"/>
          <p:cNvSpPr/>
          <p:nvPr/>
        </p:nvSpPr>
        <p:spPr>
          <a:xfrm>
            <a:off x="3449284" y="5391168"/>
            <a:ext cx="296947" cy="290830"/>
          </a:xfrm>
          <a:prstGeom prst="flowChartConnector">
            <a:avLst/>
          </a:prstGeom>
          <a:solidFill>
            <a:srgbClr val="AE53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Блок-схема: узел 71"/>
          <p:cNvSpPr/>
          <p:nvPr/>
        </p:nvSpPr>
        <p:spPr>
          <a:xfrm>
            <a:off x="4049527" y="4420315"/>
            <a:ext cx="330200" cy="307975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Блок-схема: узел 138"/>
          <p:cNvSpPr/>
          <p:nvPr/>
        </p:nvSpPr>
        <p:spPr>
          <a:xfrm>
            <a:off x="2948904" y="4313158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Блок-схема: узел 138"/>
          <p:cNvSpPr/>
          <p:nvPr/>
        </p:nvSpPr>
        <p:spPr>
          <a:xfrm>
            <a:off x="2728484" y="1549351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Блок-схема: узел 138"/>
          <p:cNvSpPr/>
          <p:nvPr/>
        </p:nvSpPr>
        <p:spPr>
          <a:xfrm>
            <a:off x="5234336" y="7621657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Блок-схема: узел 138"/>
          <p:cNvSpPr/>
          <p:nvPr/>
        </p:nvSpPr>
        <p:spPr>
          <a:xfrm>
            <a:off x="5214950" y="7358082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Блок-схема: узел 138"/>
          <p:cNvSpPr/>
          <p:nvPr/>
        </p:nvSpPr>
        <p:spPr>
          <a:xfrm>
            <a:off x="4925834" y="8023801"/>
            <a:ext cx="253261" cy="2346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Блок-схема: узел 138"/>
          <p:cNvSpPr/>
          <p:nvPr/>
        </p:nvSpPr>
        <p:spPr>
          <a:xfrm>
            <a:off x="5772158" y="6208499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Блок-схема: узел 138"/>
          <p:cNvSpPr/>
          <p:nvPr/>
        </p:nvSpPr>
        <p:spPr>
          <a:xfrm>
            <a:off x="5772160" y="5961532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6" name="Блок-схема: узел 138"/>
          <p:cNvSpPr/>
          <p:nvPr/>
        </p:nvSpPr>
        <p:spPr>
          <a:xfrm>
            <a:off x="5768771" y="572822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Блок-схема: узел 138"/>
          <p:cNvSpPr/>
          <p:nvPr/>
        </p:nvSpPr>
        <p:spPr>
          <a:xfrm>
            <a:off x="5783809" y="4067221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Блок-схема: узел 138"/>
          <p:cNvSpPr/>
          <p:nvPr/>
        </p:nvSpPr>
        <p:spPr>
          <a:xfrm>
            <a:off x="5115401" y="7846957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Блок-схема: узел 138"/>
          <p:cNvSpPr/>
          <p:nvPr/>
        </p:nvSpPr>
        <p:spPr>
          <a:xfrm>
            <a:off x="5767549" y="4309182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Блок-схема: узел 138"/>
          <p:cNvSpPr/>
          <p:nvPr/>
        </p:nvSpPr>
        <p:spPr>
          <a:xfrm>
            <a:off x="5765906" y="4536979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Блок-схема: узел 138"/>
          <p:cNvSpPr/>
          <p:nvPr/>
        </p:nvSpPr>
        <p:spPr>
          <a:xfrm>
            <a:off x="5765908" y="477382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6" name="Блок-схема: узел 138"/>
          <p:cNvSpPr/>
          <p:nvPr/>
        </p:nvSpPr>
        <p:spPr>
          <a:xfrm>
            <a:off x="5765907" y="5011741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Блок-схема: узел 138"/>
          <p:cNvSpPr/>
          <p:nvPr/>
        </p:nvSpPr>
        <p:spPr>
          <a:xfrm>
            <a:off x="5772159" y="5252319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Блок-схема: узел 138"/>
          <p:cNvSpPr/>
          <p:nvPr/>
        </p:nvSpPr>
        <p:spPr>
          <a:xfrm>
            <a:off x="5772160" y="5491486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Блок-схема: узел 118"/>
          <p:cNvSpPr/>
          <p:nvPr/>
        </p:nvSpPr>
        <p:spPr>
          <a:xfrm flipH="1">
            <a:off x="2285992" y="4071934"/>
            <a:ext cx="301612" cy="304411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2" name="Блок-схема: узел 138"/>
          <p:cNvSpPr/>
          <p:nvPr/>
        </p:nvSpPr>
        <p:spPr>
          <a:xfrm>
            <a:off x="2273409" y="2405311"/>
            <a:ext cx="226898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Блок-схема: узел 138"/>
          <p:cNvSpPr/>
          <p:nvPr/>
        </p:nvSpPr>
        <p:spPr>
          <a:xfrm>
            <a:off x="2934581" y="3837031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Блок-схема: узел 138"/>
          <p:cNvSpPr/>
          <p:nvPr/>
        </p:nvSpPr>
        <p:spPr>
          <a:xfrm>
            <a:off x="2983131" y="5262448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5" name="Блок-схема: узел 138"/>
          <p:cNvSpPr/>
          <p:nvPr/>
        </p:nvSpPr>
        <p:spPr>
          <a:xfrm rot="21434380">
            <a:off x="2807034" y="3387907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6" name="Блок-схема: узел 138"/>
          <p:cNvSpPr/>
          <p:nvPr/>
        </p:nvSpPr>
        <p:spPr>
          <a:xfrm>
            <a:off x="2862173" y="3602221"/>
            <a:ext cx="253261" cy="214314"/>
          </a:xfrm>
          <a:prstGeom prst="flowChartConnector">
            <a:avLst/>
          </a:prstGeom>
          <a:solidFill>
            <a:srgbClr val="D44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Блок-схема: узел 138"/>
          <p:cNvSpPr/>
          <p:nvPr/>
        </p:nvSpPr>
        <p:spPr>
          <a:xfrm>
            <a:off x="2657173" y="3195145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" name="Блок-схема: узел 138"/>
          <p:cNvSpPr/>
          <p:nvPr/>
        </p:nvSpPr>
        <p:spPr>
          <a:xfrm>
            <a:off x="2285992" y="2857488"/>
            <a:ext cx="230014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4" name="Блок-схема: узел 138"/>
          <p:cNvSpPr/>
          <p:nvPr/>
        </p:nvSpPr>
        <p:spPr>
          <a:xfrm>
            <a:off x="2275657" y="2190997"/>
            <a:ext cx="224649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5" name="Блок-схема: узел 138"/>
          <p:cNvSpPr/>
          <p:nvPr/>
        </p:nvSpPr>
        <p:spPr>
          <a:xfrm>
            <a:off x="2285992" y="2643174"/>
            <a:ext cx="253261" cy="214314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7" name="Блок-схема: узел 138"/>
          <p:cNvSpPr/>
          <p:nvPr/>
        </p:nvSpPr>
        <p:spPr>
          <a:xfrm>
            <a:off x="2467574" y="3037719"/>
            <a:ext cx="253261" cy="214314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8" name="Блок-схема: узел 138"/>
          <p:cNvSpPr/>
          <p:nvPr/>
        </p:nvSpPr>
        <p:spPr>
          <a:xfrm>
            <a:off x="2282193" y="1959362"/>
            <a:ext cx="218113" cy="214314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9" name="Блок-схема: узел 138"/>
          <p:cNvSpPr/>
          <p:nvPr/>
        </p:nvSpPr>
        <p:spPr>
          <a:xfrm>
            <a:off x="2500306" y="1561089"/>
            <a:ext cx="206905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0" name="Блок-схема: узел 138"/>
          <p:cNvSpPr/>
          <p:nvPr/>
        </p:nvSpPr>
        <p:spPr>
          <a:xfrm>
            <a:off x="2976209" y="157113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1" name="Блок-схема: узел 138"/>
          <p:cNvSpPr/>
          <p:nvPr/>
        </p:nvSpPr>
        <p:spPr>
          <a:xfrm>
            <a:off x="3246719" y="157113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Блок-схема: узел 138"/>
          <p:cNvSpPr/>
          <p:nvPr/>
        </p:nvSpPr>
        <p:spPr>
          <a:xfrm>
            <a:off x="3516594" y="157113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3" name="Блок-схема: узел 138"/>
          <p:cNvSpPr/>
          <p:nvPr/>
        </p:nvSpPr>
        <p:spPr>
          <a:xfrm>
            <a:off x="3769959" y="157113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4" name="Блок-схема: узел 138"/>
          <p:cNvSpPr/>
          <p:nvPr/>
        </p:nvSpPr>
        <p:spPr>
          <a:xfrm>
            <a:off x="4023324" y="1571133"/>
            <a:ext cx="253261" cy="214314"/>
          </a:xfrm>
          <a:prstGeom prst="flowChartConnector">
            <a:avLst/>
          </a:prstGeom>
          <a:solidFill>
            <a:srgbClr val="F0A22E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5" name="Блок-схема: узел 138"/>
          <p:cNvSpPr/>
          <p:nvPr/>
        </p:nvSpPr>
        <p:spPr>
          <a:xfrm>
            <a:off x="4276689" y="1489218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6" name="Блок-схема: узел 138"/>
          <p:cNvSpPr/>
          <p:nvPr/>
        </p:nvSpPr>
        <p:spPr>
          <a:xfrm>
            <a:off x="4480524" y="135650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7" name="Блок-схема: узел 138"/>
          <p:cNvSpPr/>
          <p:nvPr/>
        </p:nvSpPr>
        <p:spPr>
          <a:xfrm>
            <a:off x="4682454" y="121426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8" name="Блок-схема: узел 138"/>
          <p:cNvSpPr/>
          <p:nvPr/>
        </p:nvSpPr>
        <p:spPr>
          <a:xfrm>
            <a:off x="4643719" y="99963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9" name="Блок-схема: узел 138"/>
          <p:cNvSpPr/>
          <p:nvPr/>
        </p:nvSpPr>
        <p:spPr>
          <a:xfrm>
            <a:off x="4481159" y="821198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0" name="Блок-схема: узел 138"/>
          <p:cNvSpPr/>
          <p:nvPr/>
        </p:nvSpPr>
        <p:spPr>
          <a:xfrm>
            <a:off x="3187029" y="71388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1" name="Блок-схема: узел 138"/>
          <p:cNvSpPr/>
          <p:nvPr/>
        </p:nvSpPr>
        <p:spPr>
          <a:xfrm>
            <a:off x="4897084" y="92851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2" name="Блок-схема: узел 138"/>
          <p:cNvSpPr/>
          <p:nvPr/>
        </p:nvSpPr>
        <p:spPr>
          <a:xfrm>
            <a:off x="5150449" y="821198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" name="Блок-схема: узел 138"/>
          <p:cNvSpPr/>
          <p:nvPr/>
        </p:nvSpPr>
        <p:spPr>
          <a:xfrm>
            <a:off x="5403814" y="767858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4" name="Блок-схема: узел 138"/>
          <p:cNvSpPr/>
          <p:nvPr/>
        </p:nvSpPr>
        <p:spPr>
          <a:xfrm>
            <a:off x="5657179" y="713883"/>
            <a:ext cx="253261" cy="214314"/>
          </a:xfrm>
          <a:prstGeom prst="flowChartConnector">
            <a:avLst/>
          </a:prstGeom>
          <a:solidFill>
            <a:srgbClr val="FD5C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5" name="Блок-схема: узел 71"/>
          <p:cNvSpPr/>
          <p:nvPr/>
        </p:nvSpPr>
        <p:spPr>
          <a:xfrm>
            <a:off x="6009005" y="620395"/>
            <a:ext cx="330200" cy="307975"/>
          </a:xfrm>
          <a:prstGeom prst="flowChartConnector">
            <a:avLst/>
          </a:prstGeom>
          <a:solidFill>
            <a:srgbClr val="F968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6" name="Блок-схема: узел 138"/>
          <p:cNvSpPr/>
          <p:nvPr/>
        </p:nvSpPr>
        <p:spPr>
          <a:xfrm>
            <a:off x="4209379" y="767858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7" name="Блок-схема: узел 138"/>
          <p:cNvSpPr/>
          <p:nvPr/>
        </p:nvSpPr>
        <p:spPr>
          <a:xfrm>
            <a:off x="3955379" y="71388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8" name="Блок-схема: узел 138"/>
          <p:cNvSpPr/>
          <p:nvPr/>
        </p:nvSpPr>
        <p:spPr>
          <a:xfrm>
            <a:off x="3449284" y="71388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9" name="Блок-схема: узел 138"/>
          <p:cNvSpPr/>
          <p:nvPr/>
        </p:nvSpPr>
        <p:spPr>
          <a:xfrm>
            <a:off x="3702649" y="71388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0" name="Блок-схема: узел 138"/>
          <p:cNvSpPr/>
          <p:nvPr/>
        </p:nvSpPr>
        <p:spPr>
          <a:xfrm>
            <a:off x="2933664" y="71388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1" name="Блок-схема: узел 138"/>
          <p:cNvSpPr/>
          <p:nvPr/>
        </p:nvSpPr>
        <p:spPr>
          <a:xfrm>
            <a:off x="2421854" y="71388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2" name="Блок-схема: узел 138"/>
          <p:cNvSpPr/>
          <p:nvPr/>
        </p:nvSpPr>
        <p:spPr>
          <a:xfrm>
            <a:off x="2675219" y="71388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3" name="Блок-схема: узел 138"/>
          <p:cNvSpPr/>
          <p:nvPr/>
        </p:nvSpPr>
        <p:spPr>
          <a:xfrm>
            <a:off x="2171029" y="71388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4" name="Блок-схема: узел 138"/>
          <p:cNvSpPr/>
          <p:nvPr/>
        </p:nvSpPr>
        <p:spPr>
          <a:xfrm>
            <a:off x="1917664" y="71388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5" name="Блок-схема: узел 138"/>
          <p:cNvSpPr/>
          <p:nvPr/>
        </p:nvSpPr>
        <p:spPr>
          <a:xfrm>
            <a:off x="1664299" y="713883"/>
            <a:ext cx="253261" cy="21431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6" name="Блок-схема: узел 138"/>
          <p:cNvSpPr/>
          <p:nvPr/>
        </p:nvSpPr>
        <p:spPr>
          <a:xfrm>
            <a:off x="1422364" y="713883"/>
            <a:ext cx="253261" cy="214314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7" name="Блок-схема: узел 71"/>
          <p:cNvSpPr/>
          <p:nvPr/>
        </p:nvSpPr>
        <p:spPr>
          <a:xfrm>
            <a:off x="928670" y="642910"/>
            <a:ext cx="330200" cy="307975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33985" y="683260"/>
            <a:ext cx="774700" cy="29908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1400" dirty="0">
                <a:solidFill>
                  <a:schemeClr val="tx1"/>
                </a:solidFill>
              </a:rPr>
              <a:t>Ф</a:t>
            </a:r>
            <a:r>
              <a:rPr lang="ru-RU" altLang="en-US" sz="1400" dirty="0" smtClean="0">
                <a:solidFill>
                  <a:schemeClr val="tx1"/>
                </a:solidFill>
              </a:rPr>
              <a:t>иниш</a:t>
            </a:r>
            <a:endParaRPr lang="ru-RU" altLang="en-US" sz="1400" dirty="0">
              <a:solidFill>
                <a:schemeClr val="tx1"/>
              </a:solidFill>
            </a:endParaRPr>
          </a:p>
        </p:txBody>
      </p:sp>
      <p:sp>
        <p:nvSpPr>
          <p:cNvPr id="180" name="Блок-схема: узел 71"/>
          <p:cNvSpPr/>
          <p:nvPr/>
        </p:nvSpPr>
        <p:spPr>
          <a:xfrm>
            <a:off x="4140270" y="5393144"/>
            <a:ext cx="330200" cy="307975"/>
          </a:xfrm>
          <a:prstGeom prst="flowChartConnector">
            <a:avLst/>
          </a:prstGeom>
          <a:solidFill>
            <a:srgbClr val="081E8C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1" name="Блок-схема: узел 71"/>
          <p:cNvSpPr/>
          <p:nvPr/>
        </p:nvSpPr>
        <p:spPr>
          <a:xfrm>
            <a:off x="1496939" y="8550177"/>
            <a:ext cx="330200" cy="30797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2" name="Блок-схема: узел 71"/>
          <p:cNvSpPr/>
          <p:nvPr/>
        </p:nvSpPr>
        <p:spPr>
          <a:xfrm>
            <a:off x="2928934" y="2643174"/>
            <a:ext cx="330200" cy="30797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3" name="Блок-схема: узел 71"/>
          <p:cNvSpPr/>
          <p:nvPr/>
        </p:nvSpPr>
        <p:spPr>
          <a:xfrm>
            <a:off x="2959100" y="1906270"/>
            <a:ext cx="330200" cy="307975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4" name="Блок-схема: узел 71"/>
          <p:cNvSpPr/>
          <p:nvPr/>
        </p:nvSpPr>
        <p:spPr>
          <a:xfrm>
            <a:off x="1714488" y="2643174"/>
            <a:ext cx="330200" cy="307975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5" name="Блок-схема: узел 71"/>
          <p:cNvSpPr/>
          <p:nvPr/>
        </p:nvSpPr>
        <p:spPr>
          <a:xfrm>
            <a:off x="2440068" y="3515074"/>
            <a:ext cx="330200" cy="307975"/>
          </a:xfrm>
          <a:prstGeom prst="flowChartConnector">
            <a:avLst/>
          </a:prstGeom>
          <a:solidFill>
            <a:srgbClr val="D44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6" name="Блок-схема: узел 118"/>
          <p:cNvSpPr/>
          <p:nvPr/>
        </p:nvSpPr>
        <p:spPr>
          <a:xfrm>
            <a:off x="4000500" y="6506210"/>
            <a:ext cx="214630" cy="208915"/>
          </a:xfrm>
          <a:prstGeom prst="flowChartConnec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93" name="Picture 2" descr="D:\Documents and Settings\vospitatel\Рабочий стол\фо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8696" b="89130" l="5000" r="93750"/>
                    </a14:imgEffect>
                  </a14:imgLayer>
                </a14:imgProps>
              </a:ext>
            </a:extLst>
          </a:blip>
          <a:srcRect l="6150" t="3871" r="7147" b="11545"/>
          <a:stretch>
            <a:fillRect/>
          </a:stretch>
        </p:blipFill>
        <p:spPr bwMode="auto">
          <a:xfrm>
            <a:off x="2714620" y="6357950"/>
            <a:ext cx="465919" cy="389613"/>
          </a:xfrm>
          <a:prstGeom prst="rect">
            <a:avLst/>
          </a:prstGeom>
          <a:noFill/>
        </p:spPr>
      </p:pic>
      <p:pic>
        <p:nvPicPr>
          <p:cNvPr id="1028" name="Picture 4" descr="D:\Documents and Settings\vospitatel\Рабочий стол\i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217" b="96774" l="0" r="9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775633">
            <a:off x="169350" y="5195968"/>
            <a:ext cx="1659772" cy="944079"/>
          </a:xfrm>
          <a:prstGeom prst="rect">
            <a:avLst/>
          </a:prstGeom>
          <a:noFill/>
        </p:spPr>
      </p:pic>
      <p:pic>
        <p:nvPicPr>
          <p:cNvPr id="195" name="Picture 4" descr="https://im0-tub-ru.yandex.net/i?id=76ce41d785b8c865e8a7d680694ef47c-l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89231" l="0" r="8932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2653018" y="5885726"/>
            <a:ext cx="335785" cy="212216"/>
          </a:xfrm>
          <a:prstGeom prst="rect">
            <a:avLst/>
          </a:prstGeom>
          <a:noFill/>
        </p:spPr>
      </p:pic>
      <p:pic>
        <p:nvPicPr>
          <p:cNvPr id="1032" name="Picture 8" descr="D:\Documents and Settings\vospitatel\Рабочий стол\кл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53" b="100000" l="1163" r="9622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30051" y="4580721"/>
            <a:ext cx="362458" cy="257530"/>
          </a:xfrm>
          <a:prstGeom prst="rect">
            <a:avLst/>
          </a:prstGeom>
          <a:noFill/>
        </p:spPr>
      </p:pic>
      <p:pic>
        <p:nvPicPr>
          <p:cNvPr id="205" name="Picture 6" descr="D:\Documents and Settings\vospitatel\Рабочий стол\елки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09014" y="986307"/>
            <a:ext cx="1088048" cy="5848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206" name="Picture 5" descr="D:\Documents and Settings\vospitatel\Рабочий стол\ряд.jpe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2000" b="92571" l="46552" r="71983"/>
                    </a14:imgEffect>
                  </a14:imgLayer>
                </a14:imgProps>
              </a:ext>
            </a:extLst>
          </a:blip>
          <a:srcRect l="41488" t="17805" r="21863" b="16213"/>
          <a:stretch>
            <a:fillRect/>
          </a:stretch>
        </p:blipFill>
        <p:spPr bwMode="auto">
          <a:xfrm>
            <a:off x="4243965" y="3262964"/>
            <a:ext cx="526384" cy="544563"/>
          </a:xfrm>
          <a:prstGeom prst="rect">
            <a:avLst/>
          </a:prstGeom>
          <a:noFill/>
        </p:spPr>
      </p:pic>
      <p:pic>
        <p:nvPicPr>
          <p:cNvPr id="1035" name="Picture 11" descr="D:\Documents and Settings\vospitatel\Рабочий стол\рель.jpe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38437" y="1016848"/>
            <a:ext cx="1300156" cy="213915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1261" r="73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67" r="26455" b="15421"/>
          <a:stretch>
            <a:fillRect/>
          </a:stretch>
        </p:blipFill>
        <p:spPr bwMode="auto">
          <a:xfrm>
            <a:off x="5143512" y="8358214"/>
            <a:ext cx="1220149" cy="54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" name="Picture 2" descr="D:\Documents and Settings\vospitatel\Рабочий стол\фо.jpe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8696" b="89130" l="5000" r="9375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09005" y="6468777"/>
            <a:ext cx="773833" cy="66329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970" y="1020819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3" r="68856" b="-3982"/>
          <a:stretch>
            <a:fillRect/>
          </a:stretch>
        </p:blipFill>
        <p:spPr bwMode="auto">
          <a:xfrm rot="11339767">
            <a:off x="6486391" y="1782325"/>
            <a:ext cx="400453" cy="22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91347">
            <a:off x="3955638" y="1350822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0392">
            <a:off x="2705818" y="1107901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6386">
            <a:off x="5214702" y="1637966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72621" l="13568" r="889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98" r="3811" b="26450"/>
          <a:stretch>
            <a:fillRect/>
          </a:stretch>
        </p:blipFill>
        <p:spPr bwMode="auto">
          <a:xfrm>
            <a:off x="71414" y="7120107"/>
            <a:ext cx="451632" cy="88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1414" y="7429520"/>
            <a:ext cx="4286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chemeClr val="bg1"/>
                </a:solidFill>
              </a:rPr>
              <a:t>С</a:t>
            </a:r>
            <a:r>
              <a:rPr lang="ru-RU" sz="800" b="1" dirty="0" smtClean="0">
                <a:solidFill>
                  <a:schemeClr val="bg1"/>
                </a:solidFill>
              </a:rPr>
              <a:t>тарт</a:t>
            </a:r>
            <a:endParaRPr lang="ru-RU" sz="800" b="1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0968" y="4110331"/>
            <a:ext cx="195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1505" y="3928570"/>
            <a:ext cx="195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5612" y="3966062"/>
            <a:ext cx="195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857" y="4173391"/>
            <a:ext cx="195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517" y="4217900"/>
            <a:ext cx="195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625" y="4019049"/>
            <a:ext cx="195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6528" y="8143501"/>
            <a:ext cx="274637" cy="25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1891" y="8161055"/>
            <a:ext cx="274637" cy="26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0" b="100000" l="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1377" y="7318064"/>
            <a:ext cx="289063" cy="3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2590" y="3930335"/>
            <a:ext cx="232802" cy="30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8515" y="1142827"/>
            <a:ext cx="231066" cy="3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0124">
            <a:off x="60939" y="6731994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0099">
            <a:off x="3814668" y="7707598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1622">
            <a:off x="2542841" y="7449015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29510">
            <a:off x="1293927" y="7111438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7552" y="9037637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6859">
            <a:off x="5381230" y="7908880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3140" y="9142710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08247" y="6175732"/>
            <a:ext cx="326299" cy="20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44" y="2643174"/>
            <a:ext cx="231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" name="Рисунок 186" descr="E:\ФОТО  на презент\DSCN5892.JPG"/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097" y="8258470"/>
            <a:ext cx="1170795" cy="891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26687">
            <a:off x="3420822" y="4396731"/>
            <a:ext cx="264596" cy="1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63139" y="4623547"/>
            <a:ext cx="275665" cy="17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42729">
            <a:off x="3355895" y="4829189"/>
            <a:ext cx="284111" cy="17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00895">
            <a:off x="3719838" y="4499954"/>
            <a:ext cx="272799" cy="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179392">
            <a:off x="3697827" y="4766251"/>
            <a:ext cx="262904" cy="16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41378">
            <a:off x="5897355" y="7012911"/>
            <a:ext cx="334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9574">
            <a:off x="6501211" y="6566998"/>
            <a:ext cx="334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544338">
            <a:off x="5927924" y="6611142"/>
            <a:ext cx="334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17776">
            <a:off x="6479708" y="7051513"/>
            <a:ext cx="334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" name="Picture 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0124">
            <a:off x="60938" y="6731995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Скругленный прямоугольник 47"/>
          <p:cNvSpPr/>
          <p:nvPr/>
        </p:nvSpPr>
        <p:spPr>
          <a:xfrm>
            <a:off x="2419302" y="4771437"/>
            <a:ext cx="359514" cy="6867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9257" y="3584924"/>
            <a:ext cx="274638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7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2449" y="3879613"/>
            <a:ext cx="19526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8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2454" y="3841376"/>
            <a:ext cx="19526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9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7132" y="3802751"/>
            <a:ext cx="19526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0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818" y="3753175"/>
            <a:ext cx="19526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1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2031" y="3709378"/>
            <a:ext cx="19526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464" y="3660831"/>
            <a:ext cx="19526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1383" y="3587463"/>
            <a:ext cx="19526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4265" y="5055179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9527" y="5062413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6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2869" y="5053873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0742" y="5043493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8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0367" y="5041923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9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286" y="5038630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31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7148" y="5049031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3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8958" y="5051241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3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392" y="5019514"/>
            <a:ext cx="275538" cy="25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3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6667" y="5069757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3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9205" y="5069757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6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311" y="5061391"/>
            <a:ext cx="1952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1690" y="5258411"/>
            <a:ext cx="26828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8418" y="4763115"/>
            <a:ext cx="39687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579" y="4761753"/>
            <a:ext cx="39687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8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875" y="4763114"/>
            <a:ext cx="39687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9588" y="4720152"/>
            <a:ext cx="254533" cy="30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859" y="4712731"/>
            <a:ext cx="26828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9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3454" y="4714780"/>
            <a:ext cx="26828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9235" y="3366363"/>
            <a:ext cx="510525" cy="5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136" y="3180851"/>
            <a:ext cx="473807" cy="49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148" y="3480758"/>
            <a:ext cx="527361" cy="5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3" name="Picture 49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0741" y="3110778"/>
            <a:ext cx="418273" cy="43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4" name="Picture 50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0345" y="3837031"/>
            <a:ext cx="492446" cy="51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" name="Picture 51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46" y="3929058"/>
            <a:ext cx="457512" cy="47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" name="Стрелка влево 113"/>
          <p:cNvSpPr/>
          <p:nvPr/>
        </p:nvSpPr>
        <p:spPr>
          <a:xfrm>
            <a:off x="5831799" y="5062413"/>
            <a:ext cx="127203" cy="1150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49399" flipH="1">
            <a:off x="2973883" y="4346328"/>
            <a:ext cx="21132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" name="Picture 5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49399" flipH="1">
            <a:off x="5323849" y="7159990"/>
            <a:ext cx="21132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 xmlns="">
                  <a14:imgLayer r:embed="rId39">
                    <a14:imgEffect>
                      <a14:backgroundRemoval t="0" b="100000" l="0" r="98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4586" y="4887227"/>
            <a:ext cx="389546" cy="52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Овал 114"/>
          <p:cNvSpPr/>
          <p:nvPr/>
        </p:nvSpPr>
        <p:spPr>
          <a:xfrm>
            <a:off x="5573396" y="5032294"/>
            <a:ext cx="171369" cy="173207"/>
          </a:xfrm>
          <a:prstGeom prst="ellipse">
            <a:avLst/>
          </a:prstGeom>
          <a:solidFill>
            <a:srgbClr val="92D050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8411" y="3832193"/>
            <a:ext cx="2984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7799" y="3703986"/>
            <a:ext cx="2984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0" name="Picture 56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788" y="3569206"/>
            <a:ext cx="2984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1" name="Picture 57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7179" y="3480758"/>
            <a:ext cx="2984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4" name="Picture 60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 xmlns="">
                  <a14:imgLayer r:embed="rId42">
                    <a14:imgEffect>
                      <a14:backgroundRemoval t="80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0910" y="8502571"/>
            <a:ext cx="544323" cy="40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8" name="Picture 62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 xmlns="">
                  <a14:imgLayer r:embed="rId44">
                    <a14:imgEffect>
                      <a14:backgroundRemoval t="1250" b="99306" l="2344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2" y="8786842"/>
            <a:ext cx="434030" cy="24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" name="Picture 62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 xmlns="">
                  <a14:imgLayer r:embed="rId44">
                    <a14:imgEffect>
                      <a14:backgroundRemoval t="1250" b="99306" l="2344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40" y="8643966"/>
            <a:ext cx="434030" cy="24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6" name="Picture 62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 xmlns="">
                  <a14:imgLayer r:embed="rId44">
                    <a14:imgEffect>
                      <a14:backgroundRemoval t="1250" b="99306" l="2344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26" y="8501090"/>
            <a:ext cx="434030" cy="24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9" name="Picture 60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 xmlns="">
                  <a14:imgLayer r:embed="rId42">
                    <a14:imgEffect>
                      <a14:backgroundRemoval t="80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8527" y="8596719"/>
            <a:ext cx="544323" cy="40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" name="Picture 60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 xmlns="">
                  <a14:imgLayer r:embed="rId42">
                    <a14:imgEffect>
                      <a14:backgroundRemoval t="80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8805" y="8703185"/>
            <a:ext cx="544323" cy="40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3" name="Picture 69" descr="https://i.ytimg.com/vi/ZXWm-vNcd84/maxresdefault.jpg"/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 xmlns="">
                  <a14:imgLayer r:embed="rId46">
                    <a14:imgEffect>
                      <a14:backgroundRemoval t="10000" b="90000" l="5625" r="92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7" t="16691" r="6437" b="10426"/>
          <a:stretch>
            <a:fillRect/>
          </a:stretch>
        </p:blipFill>
        <p:spPr bwMode="auto">
          <a:xfrm>
            <a:off x="3532106" y="1848125"/>
            <a:ext cx="378261" cy="17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69" descr="https://i.ytimg.com/vi/ZXWm-vNcd84/maxresdefault.jpg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 xmlns="">
                  <a14:imgLayer r:embed="rId48">
                    <a14:imgEffect>
                      <a14:backgroundRemoval t="10000" b="90000" l="5625" r="92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7" t="16691" r="6437" b="10426"/>
          <a:stretch>
            <a:fillRect/>
          </a:stretch>
        </p:blipFill>
        <p:spPr bwMode="auto">
          <a:xfrm>
            <a:off x="3396573" y="2014932"/>
            <a:ext cx="412995" cy="1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Picture 69" descr="https://i.ytimg.com/vi/ZXWm-vNcd84/maxresdefault.jpg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 xmlns="">
                  <a14:imgLayer r:embed="rId48">
                    <a14:imgEffect>
                      <a14:backgroundRemoval t="10000" b="90000" l="5625" r="92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7" t="16691" r="6437" b="10426"/>
          <a:stretch>
            <a:fillRect/>
          </a:stretch>
        </p:blipFill>
        <p:spPr bwMode="auto">
          <a:xfrm>
            <a:off x="3240082" y="2190997"/>
            <a:ext cx="412995" cy="1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2" descr="D:\Documents and Settings\vospitatel\Рабочий стол\фо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8696" b="89130" l="5000" r="93750"/>
                    </a14:imgEffect>
                  </a14:imgLayer>
                </a14:imgProps>
              </a:ext>
            </a:extLst>
          </a:blip>
          <a:srcRect l="6150" t="3871" r="7147" b="11545"/>
          <a:stretch>
            <a:fillRect/>
          </a:stretch>
        </p:blipFill>
        <p:spPr bwMode="auto">
          <a:xfrm>
            <a:off x="1928802" y="5214942"/>
            <a:ext cx="465919" cy="389613"/>
          </a:xfrm>
          <a:prstGeom prst="rect">
            <a:avLst/>
          </a:prstGeom>
          <a:noFill/>
        </p:spPr>
      </p:pic>
      <p:pic>
        <p:nvPicPr>
          <p:cNvPr id="1097" name="Picture 73" descr="http://kck-vrn.ru/wp-content/uploads/2016/05/c6c5ea793331a0377a07e502b5856e70.png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67" b="12877"/>
          <a:stretch>
            <a:fillRect/>
          </a:stretch>
        </p:blipFill>
        <p:spPr bwMode="auto">
          <a:xfrm rot="339578">
            <a:off x="1879678" y="4809809"/>
            <a:ext cx="500066" cy="47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/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 xmlns="">
                  <a14:imgLayer r:embed="rId51">
                    <a14:imgEffect>
                      <a14:backgroundRemoval t="4103" b="94579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06" r="7899"/>
          <a:stretch>
            <a:fillRect/>
          </a:stretch>
        </p:blipFill>
        <p:spPr bwMode="auto">
          <a:xfrm>
            <a:off x="1428736" y="4929190"/>
            <a:ext cx="570934" cy="50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9" name="Picture 75"/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 xmlns="">
                  <a14:imgLayer r:embed="rId53">
                    <a14:imgEffect>
                      <a14:backgroundRemoval t="1745" b="94631" l="197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39" b="4771"/>
          <a:stretch>
            <a:fillRect/>
          </a:stretch>
        </p:blipFill>
        <p:spPr bwMode="auto">
          <a:xfrm>
            <a:off x="1571612" y="3428992"/>
            <a:ext cx="364317" cy="52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5" name="Picture 75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 xmlns="">
                  <a14:imgLayer r:embed="rId55">
                    <a14:imgEffect>
                      <a14:backgroundRemoval t="1745" b="94631" l="197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39" b="4771"/>
          <a:stretch>
            <a:fillRect/>
          </a:stretch>
        </p:blipFill>
        <p:spPr bwMode="auto">
          <a:xfrm>
            <a:off x="2000240" y="3286116"/>
            <a:ext cx="333070" cy="47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" name="Picture 75"/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 xmlns="">
                  <a14:imgLayer r:embed="rId57">
                    <a14:imgEffect>
                      <a14:backgroundRemoval t="1745" b="94631" l="197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39" b="4771"/>
          <a:stretch>
            <a:fillRect/>
          </a:stretch>
        </p:blipFill>
        <p:spPr bwMode="auto">
          <a:xfrm>
            <a:off x="1909350" y="3638029"/>
            <a:ext cx="309207" cy="44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" name="Picture 75"/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 xmlns="">
                  <a14:imgLayer r:embed="rId57">
                    <a14:imgEffect>
                      <a14:backgroundRemoval t="1745" b="94631" l="197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39" b="4771"/>
          <a:stretch>
            <a:fillRect/>
          </a:stretch>
        </p:blipFill>
        <p:spPr bwMode="auto">
          <a:xfrm>
            <a:off x="1285860" y="3643306"/>
            <a:ext cx="309207" cy="44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2" name="Picture 78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 xmlns="">
                  <a14:imgLayer r:embed="rId59">
                    <a14:imgEffect>
                      <a14:backgroundRemoval t="9877" b="932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41" t="12976" r="10151" b="9167"/>
          <a:stretch>
            <a:fillRect/>
          </a:stretch>
        </p:blipFill>
        <p:spPr bwMode="auto">
          <a:xfrm flipH="1">
            <a:off x="428604" y="4214810"/>
            <a:ext cx="571504" cy="4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64" y="442912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40" y="442912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16" y="442912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36" y="442912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12" y="442912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8" y="442912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84" y="442912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1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8" y="442912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60" y="442912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3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4143372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4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36" y="457200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5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36" y="4714876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12" y="478631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8" y="4857752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2" y="442912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30" y="457200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1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306" y="457200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82" y="457200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8" y="457200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26" y="5357818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8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26" y="550069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26" y="564357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0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802" y="564357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1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8" y="564357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2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54" y="564357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30" y="564357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306" y="564357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82" y="564357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8" y="564357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7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34" y="564357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8" name="Picture 5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980399" flipH="1">
            <a:off x="2932356" y="4577009"/>
            <a:ext cx="194544" cy="13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" name="Picture 29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50" y="4572000"/>
            <a:ext cx="275665" cy="17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0" name="Picture 29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802" y="4572000"/>
            <a:ext cx="275665" cy="17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1261" r="73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67" r="26455" b="15421"/>
          <a:stretch>
            <a:fillRect/>
          </a:stretch>
        </p:blipFill>
        <p:spPr bwMode="auto">
          <a:xfrm rot="786604">
            <a:off x="5429264" y="1928794"/>
            <a:ext cx="1143008" cy="51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" name="Picture 5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367324" flipH="1">
            <a:off x="5224989" y="7374491"/>
            <a:ext cx="21132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4" name="TextBox 293"/>
          <p:cNvSpPr txBox="1"/>
          <p:nvPr/>
        </p:nvSpPr>
        <p:spPr>
          <a:xfrm>
            <a:off x="2299100" y="4837836"/>
            <a:ext cx="591765" cy="27699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295" name="Овал 294"/>
          <p:cNvSpPr/>
          <p:nvPr/>
        </p:nvSpPr>
        <p:spPr>
          <a:xfrm>
            <a:off x="2285992" y="1714480"/>
            <a:ext cx="214314" cy="214314"/>
          </a:xfrm>
          <a:prstGeom prst="ellipse">
            <a:avLst/>
          </a:prstGeom>
          <a:solidFill>
            <a:srgbClr val="45C7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6" name="Овал 295"/>
          <p:cNvSpPr/>
          <p:nvPr/>
        </p:nvSpPr>
        <p:spPr>
          <a:xfrm>
            <a:off x="1857364" y="1643042"/>
            <a:ext cx="285752" cy="271458"/>
          </a:xfrm>
          <a:prstGeom prst="ellipse">
            <a:avLst/>
          </a:prstGeom>
          <a:solidFill>
            <a:srgbClr val="45C7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?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98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1261" r="73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67" r="26455" b="15421"/>
          <a:stretch>
            <a:fillRect/>
          </a:stretch>
        </p:blipFill>
        <p:spPr bwMode="auto">
          <a:xfrm>
            <a:off x="428604" y="1214414"/>
            <a:ext cx="1143008" cy="51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50" y="314324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26" y="3071802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1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802" y="300036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2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8" y="2928926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3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74" y="3214678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8" y="3286116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5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22" y="335755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46" y="3428992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22" y="314324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3500430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" name="Овал 308"/>
          <p:cNvSpPr/>
          <p:nvPr/>
        </p:nvSpPr>
        <p:spPr>
          <a:xfrm>
            <a:off x="500042" y="3643306"/>
            <a:ext cx="285752" cy="285752"/>
          </a:xfrm>
          <a:prstGeom prst="ellipse">
            <a:avLst/>
          </a:prstGeom>
          <a:solidFill>
            <a:srgbClr val="568A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?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0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94" y="3714744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2" name="Овал 311"/>
          <p:cNvSpPr/>
          <p:nvPr/>
        </p:nvSpPr>
        <p:spPr>
          <a:xfrm>
            <a:off x="785794" y="3571868"/>
            <a:ext cx="142876" cy="142876"/>
          </a:xfrm>
          <a:prstGeom prst="ellipse">
            <a:avLst/>
          </a:prstGeom>
          <a:solidFill>
            <a:srgbClr val="568AC8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3" name="Picture 5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06963" flipH="1">
            <a:off x="2304840" y="2890345"/>
            <a:ext cx="194544" cy="13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4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32" y="3857620"/>
            <a:ext cx="142876" cy="14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5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4000496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4286248"/>
            <a:ext cx="142876" cy="1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" name="Двойная стрелка влево/вверх 317"/>
          <p:cNvSpPr/>
          <p:nvPr/>
        </p:nvSpPr>
        <p:spPr>
          <a:xfrm rot="10800000">
            <a:off x="1428736" y="4429124"/>
            <a:ext cx="66959" cy="75401"/>
          </a:xfrm>
          <a:prstGeom prst="leftUpArrow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2" descr="https://forpostsevastopol.ru/wp-content/uploads/2017/11/k2_items_src_c04c1ef96b535a11caf374431bde1eb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  <p:sp>
        <p:nvSpPr>
          <p:cNvPr id="34" name="AutoShape 4" descr="https://forpostsevastopol.ru/wp-content/uploads/2017/11/k2_items_src_c04c1ef96b535a11caf374431bde1eb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  <p:sp>
        <p:nvSpPr>
          <p:cNvPr id="37" name="AutoShape 6" descr="https://forpostsevastopol.ru/wp-content/uploads/2017/11/k2_items_src_c04c1ef96b535a11caf374431bde1eb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  <p:sp>
        <p:nvSpPr>
          <p:cNvPr id="38" name="AutoShape 8" descr="https://forpostsevastopol.ru/wp-content/uploads/2017/11/k2_items_src_c04c1ef96b535a11caf374431bde1eb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  <p:sp>
        <p:nvSpPr>
          <p:cNvPr id="39" name="AutoShape 10" descr="http://3.bp.blogspot.com/-3StAYFn_G9k/Tmm2j0NY3iI/AAAAAAAABQk/TRy0BFujrno/s1600/DSC021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385" y="6743888"/>
            <a:ext cx="27463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632" y="203743"/>
            <a:ext cx="6624736" cy="987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Вопросы к игре «Прогулка по городу»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sz="1400" dirty="0" smtClean="0"/>
              <a:t>На территории этого здания стоят машины белого цвета с изображением красного креста на капоте. Что находится в этом здании, для чего нужны эти машины?</a:t>
            </a:r>
          </a:p>
          <a:p>
            <a:pPr algn="just"/>
            <a:r>
              <a:rPr lang="ru-RU" sz="1400" dirty="0" smtClean="0"/>
              <a:t>ОТВЕТ: это станция </a:t>
            </a:r>
            <a:r>
              <a:rPr lang="ru-RU" sz="1400" dirty="0"/>
              <a:t>скорой помощи. Автомобиль </a:t>
            </a:r>
            <a:r>
              <a:rPr lang="ru-RU" sz="1400" dirty="0" smtClean="0"/>
              <a:t>служат для </a:t>
            </a:r>
            <a:r>
              <a:rPr lang="ru-RU" sz="1400" dirty="0"/>
              <a:t>перевозки в больницу людей, требующих скорой медицинской помощи, а также доставки медицинских работников на место для её оказания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smtClean="0"/>
              <a:t>       Это здание горного техникума. Какую профессию получают здесь студенты после обучения и как называется место, в котором им придётся работать?</a:t>
            </a:r>
          </a:p>
          <a:p>
            <a:pPr algn="just"/>
            <a:r>
              <a:rPr lang="ru-RU" sz="1400" dirty="0" smtClean="0"/>
              <a:t>ОТВЕТ: здесь студенты получают профессию горных рабочих-шахтёров, место их работы – подземная шахта.</a:t>
            </a:r>
          </a:p>
          <a:p>
            <a:pPr algn="just"/>
            <a:r>
              <a:rPr lang="ru-RU" sz="1400" dirty="0" smtClean="0"/>
              <a:t>        На территории этого здания находятся машины красного цвета. На фасаде здания написаны слова  - «Предупреждение. Спасение. </a:t>
            </a:r>
            <a:r>
              <a:rPr lang="ru-RU" sz="1400" dirty="0"/>
              <a:t>Помощь». Что находится в этом здании, для чего нужны эти машины</a:t>
            </a:r>
            <a:r>
              <a:rPr lang="ru-RU" sz="1400" dirty="0" smtClean="0"/>
              <a:t>?</a:t>
            </a:r>
          </a:p>
          <a:p>
            <a:pPr algn="just"/>
            <a:r>
              <a:rPr lang="ru-RU" sz="1400" dirty="0" smtClean="0"/>
              <a:t>ОТВЕТ</a:t>
            </a:r>
            <a:r>
              <a:rPr lang="ru-RU" sz="1400" dirty="0"/>
              <a:t>:  </a:t>
            </a:r>
            <a:r>
              <a:rPr lang="ru-RU" sz="1400" dirty="0" smtClean="0"/>
              <a:t>Это </a:t>
            </a:r>
            <a:r>
              <a:rPr lang="ru-RU" sz="1400" dirty="0"/>
              <a:t>здание пожарной части. </a:t>
            </a:r>
            <a:r>
              <a:rPr lang="ru-RU" sz="1400" dirty="0" smtClean="0"/>
              <a:t>Пожарная машина предназначена для </a:t>
            </a:r>
            <a:r>
              <a:rPr lang="ru-RU" sz="1400" dirty="0"/>
              <a:t>тушения пожаров и служит для доставки к месту пожара боевого расчета и пожарно-технического вооружения (средств защиты и спасения, инструмента, воды, пены</a:t>
            </a:r>
            <a:r>
              <a:rPr lang="ru-RU" sz="1400" dirty="0" smtClean="0"/>
              <a:t>)</a:t>
            </a:r>
          </a:p>
          <a:p>
            <a:pPr algn="just"/>
            <a:r>
              <a:rPr lang="ru-RU" sz="1400" dirty="0" smtClean="0"/>
              <a:t>         Дом особый, знаешь сам –…(</a:t>
            </a:r>
            <a:r>
              <a:rPr lang="ru-RU" sz="1400" dirty="0"/>
              <a:t>П</a:t>
            </a:r>
            <a:r>
              <a:rPr lang="ru-RU" sz="1400" dirty="0" smtClean="0"/>
              <a:t>равославный Божий храм). </a:t>
            </a:r>
            <a:r>
              <a:rPr lang="ru-RU" sz="1400" dirty="0"/>
              <a:t>К</a:t>
            </a:r>
            <a:r>
              <a:rPr lang="ru-RU" sz="1400" dirty="0" smtClean="0"/>
              <a:t>ак называется храм, который находится на бульваре шахтёров? Помнишь ли сколько куполов на храме?</a:t>
            </a:r>
          </a:p>
          <a:p>
            <a:pPr algn="just"/>
            <a:r>
              <a:rPr lang="ru-RU" sz="1400" dirty="0" smtClean="0"/>
              <a:t>ОТВЕТ: храм Всех Сибирских Святых, у него 13 куполов.</a:t>
            </a:r>
          </a:p>
          <a:p>
            <a:pPr algn="just"/>
            <a:r>
              <a:rPr lang="ru-RU" sz="1400" dirty="0" smtClean="0"/>
              <a:t>         В  этом здании есть ученики, но учатся они не писать, читать и считать. Здесь на уроках всегда звучит музыка. Что находится в этом здании, чему учатся ученики?</a:t>
            </a:r>
          </a:p>
          <a:p>
            <a:pPr algn="just"/>
            <a:r>
              <a:rPr lang="ru-RU" sz="1400" dirty="0" smtClean="0"/>
              <a:t>ОТВЕТ: Это музыкальная школа, дети учатся петь и играть на музыкальных инструментах.</a:t>
            </a:r>
          </a:p>
          <a:p>
            <a:pPr algn="just"/>
            <a:r>
              <a:rPr lang="ru-RU" sz="1400" dirty="0" smtClean="0"/>
              <a:t>         В этом здании работает глава нашего города и его помощники. Горожане называют его Домом Советов. Что это за здание и на что оно похоже сверху?</a:t>
            </a:r>
          </a:p>
          <a:p>
            <a:pPr algn="just"/>
            <a:r>
              <a:rPr lang="ru-RU" sz="1400" dirty="0" smtClean="0"/>
              <a:t>ОТВЕТ:  Это здание администрации, сверху оно похоже на серп и молот. </a:t>
            </a:r>
          </a:p>
          <a:p>
            <a:pPr algn="just"/>
            <a:r>
              <a:rPr lang="ru-RU" sz="1400" dirty="0" smtClean="0"/>
              <a:t>         Это первое каменное здание на улице Ленина. Сегодня в этом здании дети и взрослые занимаются пением, танцами и театральным творчеством. Здесь проходят  театральные спектакли и концерты с участием жителей города и наших гостей. Что находится в этом здании, как называют его жители нашего города?</a:t>
            </a:r>
          </a:p>
          <a:p>
            <a:pPr algn="just"/>
            <a:r>
              <a:rPr lang="ru-RU" sz="1400" dirty="0" smtClean="0"/>
              <a:t>ОТВЕТ: Это здание дома культуры «Центральный», жители называют его народным театром.</a:t>
            </a:r>
            <a:r>
              <a:rPr lang="ru-RU" sz="1400" dirty="0"/>
              <a:t>	</a:t>
            </a:r>
            <a:endParaRPr lang="ru-RU" sz="1400" dirty="0" smtClean="0"/>
          </a:p>
          <a:p>
            <a:pPr algn="just"/>
            <a:r>
              <a:rPr lang="ru-RU" sz="1400" dirty="0" smtClean="0"/>
              <a:t>       На площади стоит памятник, чьим именем названа главная улица нашего города. Что это за памятник, есть ли улицы с его именем в других городах?</a:t>
            </a:r>
          </a:p>
          <a:p>
            <a:pPr algn="just"/>
            <a:r>
              <a:rPr lang="ru-RU" sz="1400" dirty="0" smtClean="0"/>
              <a:t>ОТВЕТ: Памятник В.И. Ленину. В каждом городе нашей страны есть улица Ленина.</a:t>
            </a:r>
            <a:r>
              <a:rPr lang="ru-RU" sz="1400" dirty="0"/>
              <a:t>		</a:t>
            </a:r>
            <a:endParaRPr lang="ru-RU" sz="1400" dirty="0" smtClean="0"/>
          </a:p>
          <a:p>
            <a:pPr algn="just"/>
            <a:r>
              <a:rPr lang="ru-RU" sz="1400" dirty="0"/>
              <a:t>	</a:t>
            </a:r>
            <a:endParaRPr lang="ru-RU" sz="1400" dirty="0" smtClean="0"/>
          </a:p>
          <a:p>
            <a:pPr algn="just"/>
            <a:r>
              <a:rPr lang="ru-RU" dirty="0"/>
              <a:t>	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84" y="539552"/>
            <a:ext cx="280988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603" y="1884532"/>
            <a:ext cx="239194" cy="23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020" y="2699792"/>
            <a:ext cx="258317" cy="24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740" y="4211960"/>
            <a:ext cx="291831" cy="25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385" y="5076056"/>
            <a:ext cx="2746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385" y="6128630"/>
            <a:ext cx="2809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706" y="8028384"/>
            <a:ext cx="280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79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255" y="7452320"/>
            <a:ext cx="27463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226" y="6588224"/>
            <a:ext cx="28098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90" y="3635896"/>
            <a:ext cx="231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1259632"/>
            <a:ext cx="280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846" y="395536"/>
            <a:ext cx="28098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90" y="1907704"/>
            <a:ext cx="2746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39" y="2987824"/>
            <a:ext cx="28098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846" y="109400"/>
            <a:ext cx="6624736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Вопросы </a:t>
            </a:r>
            <a:r>
              <a:rPr lang="ru-RU" dirty="0"/>
              <a:t>к игре «Прогулка по городу</a:t>
            </a:r>
            <a:r>
              <a:rPr lang="ru-RU" dirty="0" smtClean="0"/>
              <a:t>»</a:t>
            </a:r>
            <a:endParaRPr lang="ru-RU" dirty="0"/>
          </a:p>
          <a:p>
            <a:pPr algn="just"/>
            <a:r>
              <a:rPr lang="ru-RU" sz="1400" dirty="0" smtClean="0"/>
              <a:t>     В этом здании могут остановиться приезжающие гости нашего города, название на фасаде здания созвучно с названием нашего города. Что находится в этом здании?</a:t>
            </a:r>
          </a:p>
          <a:p>
            <a:r>
              <a:rPr lang="ru-RU" sz="1400" dirty="0" smtClean="0"/>
              <a:t>ОТВЕТ: Это здание городской  гостиницы «Анжерская»</a:t>
            </a:r>
          </a:p>
          <a:p>
            <a:pPr algn="just"/>
            <a:r>
              <a:rPr lang="ru-RU" sz="1400" dirty="0" smtClean="0"/>
              <a:t>       Эта скульптура с изображением детей, установленная напротив городской гостиницы. Как она называется, кто ещё является её героем?</a:t>
            </a:r>
          </a:p>
          <a:p>
            <a:pPr algn="just"/>
            <a:r>
              <a:rPr lang="ru-RU" sz="1400" dirty="0" smtClean="0"/>
              <a:t>ОТВЕТ: Скульптура «Сказки детства», её герои дедушка и внуки.</a:t>
            </a:r>
          </a:p>
          <a:p>
            <a:pPr algn="just"/>
            <a:r>
              <a:rPr lang="ru-RU" sz="1400" dirty="0" smtClean="0"/>
              <a:t>        Второе каменное здание на главной улице города</a:t>
            </a:r>
            <a:r>
              <a:rPr lang="ru-RU" sz="1400" dirty="0"/>
              <a:t>.</a:t>
            </a:r>
            <a:r>
              <a:rPr lang="ru-RU" sz="1400" dirty="0" smtClean="0"/>
              <a:t> В годы войны здесь вместо школьных  парт, стояли больничные койки, а в учительской была оборудована операционная. Что находится в этом здание, что находилось в годы войны?</a:t>
            </a:r>
          </a:p>
          <a:p>
            <a:pPr algn="just"/>
            <a:r>
              <a:rPr lang="ru-RU" sz="1400" dirty="0" smtClean="0"/>
              <a:t>ОТВЕТ: Школа №11, в годы войны 1941-1945 гг. в ней располагался солдатский госпиталь.</a:t>
            </a:r>
          </a:p>
          <a:p>
            <a:pPr algn="just"/>
            <a:r>
              <a:rPr lang="ru-RU" sz="1400" dirty="0" smtClean="0"/>
              <a:t>       Это здание жилого дома, но на первом этаже мы можем познакомиться с историей нашего края и города. Что находится на первом этаже этого здания?</a:t>
            </a:r>
          </a:p>
          <a:p>
            <a:pPr algn="just"/>
            <a:r>
              <a:rPr lang="ru-RU" sz="1400" dirty="0" smtClean="0"/>
              <a:t>ОТВЕТ: Городской краеведческий музей.</a:t>
            </a:r>
          </a:p>
          <a:p>
            <a:pPr algn="just"/>
            <a:r>
              <a:rPr lang="ru-RU" sz="1400" dirty="0" smtClean="0"/>
              <a:t>      Назови, что находится в этом здании, </a:t>
            </a:r>
            <a:r>
              <a:rPr lang="ru-RU" sz="1400" dirty="0"/>
              <a:t>отгадав </a:t>
            </a:r>
            <a:r>
              <a:rPr lang="ru-RU" sz="1400" dirty="0" smtClean="0"/>
              <a:t>загадку:   </a:t>
            </a:r>
          </a:p>
          <a:p>
            <a:pPr algn="just"/>
            <a:r>
              <a:rPr lang="ru-RU" sz="1400" dirty="0"/>
              <a:t> </a:t>
            </a:r>
            <a:r>
              <a:rPr lang="ru-RU" sz="1400" dirty="0" smtClean="0"/>
              <a:t>           В </a:t>
            </a:r>
            <a:r>
              <a:rPr lang="ru-RU" sz="1400" dirty="0"/>
              <a:t>любой уголок </a:t>
            </a:r>
            <a:r>
              <a:rPr lang="ru-RU" sz="1400" dirty="0" smtClean="0"/>
              <a:t>Земли  доставят</a:t>
            </a:r>
            <a:r>
              <a:rPr lang="ru-RU" sz="1400" dirty="0"/>
              <a:t>, я знаю точно,</a:t>
            </a:r>
          </a:p>
          <a:p>
            <a:pPr algn="just"/>
            <a:r>
              <a:rPr lang="ru-RU" sz="1400" dirty="0"/>
              <a:t> </a:t>
            </a:r>
            <a:r>
              <a:rPr lang="ru-RU" sz="1400" dirty="0" smtClean="0"/>
              <a:t>           Письмо, которое мы отправим </a:t>
            </a:r>
            <a:r>
              <a:rPr lang="ru-RU" sz="1400" dirty="0"/>
              <a:t>с тобой по</a:t>
            </a:r>
            <a:r>
              <a:rPr lang="ru-RU" sz="1400" dirty="0" smtClean="0"/>
              <a:t>... (почте)</a:t>
            </a:r>
          </a:p>
          <a:p>
            <a:pPr algn="just"/>
            <a:r>
              <a:rPr lang="ru-RU" sz="1400" dirty="0" smtClean="0"/>
              <a:t>ОТВЕТ: В этом здании находится центральное отделение почты</a:t>
            </a:r>
          </a:p>
          <a:p>
            <a:pPr algn="just"/>
            <a:r>
              <a:rPr lang="ru-RU" sz="1400" dirty="0" smtClean="0"/>
              <a:t>      Ты попал в детский городок, потому что здесь расположились детские садики. </a:t>
            </a:r>
            <a:r>
              <a:rPr lang="ru-RU" sz="1400" dirty="0"/>
              <a:t>О</a:t>
            </a:r>
            <a:r>
              <a:rPr lang="ru-RU" sz="1400" dirty="0" smtClean="0"/>
              <a:t>тгадав загадки, узнаешь как они называются: Кто </a:t>
            </a:r>
            <a:r>
              <a:rPr lang="ru-RU" sz="1400" dirty="0"/>
              <a:t>зимой всё время </a:t>
            </a:r>
            <a:r>
              <a:rPr lang="ru-RU" sz="1400" dirty="0" smtClean="0"/>
              <a:t>спит, летом </a:t>
            </a:r>
            <a:r>
              <a:rPr lang="ru-RU" sz="1400" dirty="0"/>
              <a:t>улья ворошит? В красном тельце костяное сердце? В </a:t>
            </a:r>
            <a:r>
              <a:rPr lang="ru-RU" sz="1400" dirty="0" smtClean="0"/>
              <a:t>ней радость </a:t>
            </a:r>
            <a:r>
              <a:rPr lang="ru-RU" sz="1400" dirty="0"/>
              <a:t>побеждает</a:t>
            </a:r>
            <a:r>
              <a:rPr lang="ru-RU" sz="1400" dirty="0" smtClean="0"/>
              <a:t>, учит </a:t>
            </a:r>
            <a:r>
              <a:rPr lang="ru-RU" sz="1400" dirty="0"/>
              <a:t>нас </a:t>
            </a:r>
            <a:r>
              <a:rPr lang="ru-RU" sz="1400" dirty="0" smtClean="0"/>
              <a:t>любить. В ней звери оживают, </a:t>
            </a:r>
            <a:r>
              <a:rPr lang="ru-RU" sz="1400" dirty="0"/>
              <a:t>начинают говорить? Она в серебро </a:t>
            </a:r>
            <a:r>
              <a:rPr lang="ru-RU" sz="1400" dirty="0" smtClean="0"/>
              <a:t>с </a:t>
            </a:r>
            <a:r>
              <a:rPr lang="ru-RU" sz="1400" dirty="0"/>
              <a:t>жемчугами одета </a:t>
            </a:r>
            <a:r>
              <a:rPr lang="ru-RU" sz="1400" dirty="0" smtClean="0"/>
              <a:t>–волшебная </a:t>
            </a:r>
            <a:r>
              <a:rPr lang="ru-RU" sz="1400" dirty="0"/>
              <a:t>внучка </a:t>
            </a:r>
            <a:r>
              <a:rPr lang="ru-RU" sz="1400" dirty="0" smtClean="0"/>
              <a:t>волшебного деда?</a:t>
            </a:r>
            <a:endParaRPr lang="ru-RU" sz="1400" dirty="0"/>
          </a:p>
          <a:p>
            <a:pPr algn="just"/>
            <a:r>
              <a:rPr lang="ru-RU" sz="1400" dirty="0" smtClean="0"/>
              <a:t>ОТВЕТ: «Медвежонок», «Вишенка», «Сказка», «Снегурочка»</a:t>
            </a:r>
          </a:p>
          <a:p>
            <a:pPr algn="just"/>
            <a:r>
              <a:rPr lang="ru-RU" sz="1400" dirty="0" smtClean="0"/>
              <a:t>      В этом здании все студенты ходят в белых халатах,  и  в детстве у них была любимая сказка «Айболит». Что находится в этом здании? Какую профессию здесь получают студенты?</a:t>
            </a:r>
          </a:p>
          <a:p>
            <a:pPr algn="just"/>
            <a:r>
              <a:rPr lang="ru-RU" sz="1400" dirty="0" smtClean="0"/>
              <a:t>ОТВЕТ: Это медицинский колледж, студенты получают профессии медиков.</a:t>
            </a:r>
          </a:p>
          <a:p>
            <a:pPr algn="just"/>
            <a:r>
              <a:rPr lang="ru-RU" sz="1400" dirty="0" smtClean="0"/>
              <a:t>       Эта площадь называется также, как и памятник, установленный на ней. Вспомни ее её название? Что находится за памятником?</a:t>
            </a:r>
            <a:endParaRPr lang="ru-RU" sz="1400" dirty="0"/>
          </a:p>
          <a:p>
            <a:pPr algn="just"/>
            <a:r>
              <a:rPr lang="ru-RU" sz="1400" dirty="0" smtClean="0"/>
              <a:t>ОТВЕТ: Это памятник борцам революции, за ним находится братская могила героев.</a:t>
            </a:r>
          </a:p>
          <a:p>
            <a:pPr algn="just"/>
            <a:r>
              <a:rPr lang="ru-RU" sz="1400" dirty="0" smtClean="0"/>
              <a:t>       В этом здании находится самый большой в нашем городе дом книги. Что это?</a:t>
            </a:r>
          </a:p>
          <a:p>
            <a:pPr algn="just"/>
            <a:r>
              <a:rPr lang="ru-RU" sz="1400" dirty="0" smtClean="0"/>
              <a:t>ОТВЕТ: Это городская библиотека.</a:t>
            </a:r>
          </a:p>
          <a:p>
            <a:pPr algn="just"/>
            <a:r>
              <a:rPr lang="ru-RU" sz="1400" dirty="0" smtClean="0"/>
              <a:t>       В этом здании жители нашего города занимаются различными видами спорта. На фасаде здания большими буквами написано слово «Юность». Что находится в этом здании?</a:t>
            </a:r>
          </a:p>
          <a:p>
            <a:pPr algn="just"/>
            <a:r>
              <a:rPr lang="ru-RU" sz="1400" dirty="0" smtClean="0"/>
              <a:t>Ответ: Спортивный комплекс «Юность».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358" y="4482107"/>
            <a:ext cx="247900" cy="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5796136"/>
            <a:ext cx="259929" cy="23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255" y="7884368"/>
            <a:ext cx="268958" cy="26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08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9996"/>
            <a:ext cx="27463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495" y="179512"/>
            <a:ext cx="664487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Вопросы к игре «Прогулка по городу</a:t>
            </a:r>
            <a:r>
              <a:rPr lang="ru-RU" dirty="0" smtClean="0"/>
              <a:t>»</a:t>
            </a:r>
          </a:p>
          <a:p>
            <a:pPr algn="just"/>
            <a:r>
              <a:rPr lang="ru-RU" sz="1400" dirty="0" smtClean="0"/>
              <a:t>       Это </a:t>
            </a:r>
            <a:r>
              <a:rPr lang="ru-RU" sz="1400" dirty="0"/>
              <a:t>здание любят посещать и </a:t>
            </a:r>
            <a:r>
              <a:rPr lang="ru-RU" sz="1400" dirty="0" smtClean="0"/>
              <a:t>взрослые, </a:t>
            </a:r>
            <a:r>
              <a:rPr lang="ru-RU" sz="1400" dirty="0"/>
              <a:t>и </a:t>
            </a:r>
            <a:r>
              <a:rPr lang="ru-RU" sz="1400" dirty="0" smtClean="0"/>
              <a:t>дети. Здесь можно посмотреть мультфильмы и кино на большом экране. Как называется театр, узнаешь </a:t>
            </a:r>
            <a:r>
              <a:rPr lang="ru-RU" sz="1400" dirty="0"/>
              <a:t>разгадав загадку: Крашеное </a:t>
            </a:r>
            <a:r>
              <a:rPr lang="ru-RU" sz="1400" dirty="0" smtClean="0"/>
              <a:t>коромысло над </a:t>
            </a:r>
            <a:r>
              <a:rPr lang="ru-RU" sz="1400" dirty="0"/>
              <a:t>рекою </a:t>
            </a:r>
            <a:r>
              <a:rPr lang="ru-RU" sz="1400" dirty="0" smtClean="0"/>
              <a:t>повисло…</a:t>
            </a:r>
          </a:p>
          <a:p>
            <a:r>
              <a:rPr lang="ru-RU" sz="1400" dirty="0" smtClean="0"/>
              <a:t>ОТВЕТ: кинотеатр «Радуга»</a:t>
            </a:r>
          </a:p>
          <a:p>
            <a:pPr algn="just"/>
            <a:r>
              <a:rPr lang="ru-RU" sz="1400" dirty="0"/>
              <a:t> </a:t>
            </a:r>
            <a:r>
              <a:rPr lang="ru-RU" sz="1400" dirty="0" smtClean="0"/>
              <a:t>     Этот памятник </a:t>
            </a:r>
            <a:r>
              <a:rPr lang="ru-RU" sz="1400" dirty="0"/>
              <a:t>установлен в честь основания </a:t>
            </a:r>
            <a:r>
              <a:rPr lang="ru-RU" sz="1400" dirty="0" smtClean="0"/>
              <a:t>нашего города </a:t>
            </a:r>
            <a:r>
              <a:rPr lang="ru-RU" sz="1400" dirty="0"/>
              <a:t>Анжеро-Судженска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smtClean="0"/>
              <a:t>Люди какой профессии изображены на нём?</a:t>
            </a:r>
          </a:p>
          <a:p>
            <a:pPr algn="just"/>
            <a:r>
              <a:rPr lang="ru-RU" sz="1400" dirty="0" smtClean="0"/>
              <a:t>ОТВЕТ:  </a:t>
            </a:r>
            <a:r>
              <a:rPr lang="ru-RU" sz="1400" dirty="0"/>
              <a:t>И</a:t>
            </a:r>
            <a:r>
              <a:rPr lang="ru-RU" sz="1400" dirty="0" smtClean="0"/>
              <a:t>зображена </a:t>
            </a:r>
            <a:r>
              <a:rPr lang="ru-RU" sz="1400" dirty="0"/>
              <a:t>группа </a:t>
            </a:r>
            <a:r>
              <a:rPr lang="ru-RU" sz="1400" dirty="0" smtClean="0"/>
              <a:t>шахтеров, и терриконик.</a:t>
            </a:r>
          </a:p>
          <a:p>
            <a:pPr algn="just"/>
            <a:r>
              <a:rPr lang="ru-RU" sz="1400" dirty="0"/>
              <a:t> </a:t>
            </a:r>
            <a:r>
              <a:rPr lang="ru-RU" sz="1400" dirty="0" smtClean="0"/>
              <a:t>      В этом здании работают отважные и смелые люди, они охраняют общественный порядок в городе и в каждой семье. Как называется их профессия?</a:t>
            </a:r>
          </a:p>
          <a:p>
            <a:pPr algn="just"/>
            <a:r>
              <a:rPr lang="ru-RU" sz="1400" dirty="0" smtClean="0"/>
              <a:t>ОТВЕТ:В здании полиции работают полицейские.</a:t>
            </a:r>
          </a:p>
          <a:p>
            <a:pPr algn="just"/>
            <a:r>
              <a:rPr lang="ru-RU" sz="1400" dirty="0" smtClean="0"/>
              <a:t>       На фасаде этого здания буквы ГИБДД. За чем следят работники этого учреждения?</a:t>
            </a:r>
          </a:p>
          <a:p>
            <a:pPr algn="just"/>
            <a:r>
              <a:rPr lang="ru-RU" sz="1400" dirty="0" smtClean="0"/>
              <a:t>ОТВЕТ: В этом здании находится Государственная инспекция по безопасности дорожного движения. Её работники следят за соблюдением правил дорожного движения. </a:t>
            </a:r>
          </a:p>
          <a:p>
            <a:pPr algn="just"/>
            <a:r>
              <a:rPr lang="ru-RU" sz="1400" dirty="0"/>
              <a:t>      </a:t>
            </a:r>
            <a:r>
              <a:rPr lang="ru-RU" sz="1400" dirty="0" smtClean="0"/>
              <a:t>В этом парке стоит </a:t>
            </a:r>
            <a:r>
              <a:rPr lang="ru-RU" sz="1400" dirty="0"/>
              <a:t>обелиск в честь воинов города Анжеро-Судженска, погибших</a:t>
            </a:r>
          </a:p>
          <a:p>
            <a:pPr algn="just"/>
            <a:r>
              <a:rPr lang="ru-RU" sz="1400" dirty="0"/>
              <a:t>в Великой Отечественной войне 1941-1945 </a:t>
            </a:r>
            <a:r>
              <a:rPr lang="ru-RU" sz="1400" dirty="0" err="1"/>
              <a:t>г.г</a:t>
            </a:r>
            <a:r>
              <a:rPr lang="ru-RU" sz="1400" dirty="0" smtClean="0"/>
              <a:t>.. Перед </a:t>
            </a:r>
            <a:r>
              <a:rPr lang="ru-RU" sz="1400" dirty="0"/>
              <a:t>обелиском установлен</a:t>
            </a:r>
          </a:p>
          <a:p>
            <a:pPr algn="just"/>
            <a:r>
              <a:rPr lang="ru-RU" sz="1400" dirty="0"/>
              <a:t>вечный </a:t>
            </a:r>
            <a:r>
              <a:rPr lang="ru-RU" sz="1400" dirty="0" smtClean="0"/>
              <a:t>огонь. Здесь же поставлено </a:t>
            </a:r>
            <a:r>
              <a:rPr lang="ru-RU" sz="1400" dirty="0"/>
              <a:t>артиллерийское </a:t>
            </a:r>
            <a:r>
              <a:rPr lang="ru-RU" sz="1400" dirty="0" smtClean="0"/>
              <a:t>оружие. Как называется этот парк?</a:t>
            </a:r>
          </a:p>
          <a:p>
            <a:pPr algn="just"/>
            <a:r>
              <a:rPr lang="ru-RU" sz="1400" dirty="0" smtClean="0"/>
              <a:t>ОТВЕТ: Парк Победы.</a:t>
            </a:r>
          </a:p>
          <a:p>
            <a:pPr algn="just"/>
            <a:r>
              <a:rPr lang="ru-RU" sz="1400" dirty="0" smtClean="0"/>
              <a:t>       Это здание видят все приезжающие в наш город. Его по праву можно назвать  - ворота в город. Что находится в этом здании.</a:t>
            </a:r>
          </a:p>
          <a:p>
            <a:pPr algn="just"/>
            <a:r>
              <a:rPr lang="ru-RU" sz="1400" dirty="0" smtClean="0"/>
              <a:t>ОТВЕТ: Железнодорожный вокзал.</a:t>
            </a:r>
          </a:p>
          <a:p>
            <a:pPr algn="just"/>
            <a:endParaRPr lang="ru-RU" sz="14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32" y="1331640"/>
            <a:ext cx="254107" cy="2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113" y="2017133"/>
            <a:ext cx="244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02" y="2627784"/>
            <a:ext cx="289505" cy="28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893" y="3707904"/>
            <a:ext cx="265695" cy="25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02" y="4788024"/>
            <a:ext cx="280988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56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166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13183">
            <a:off x="124483" y="4979497"/>
            <a:ext cx="4311136" cy="323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1082" y="383611"/>
            <a:ext cx="4580681" cy="343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Admin\Downloads\28-04-2019_20-59-06\IMG_1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9829800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36032" y="3792183"/>
            <a:ext cx="2996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1763A"/>
                </a:solidFill>
              </a:rPr>
              <a:t>Широка страна моя родная. Изучаем карту России.</a:t>
            </a:r>
            <a:endParaRPr lang="ru-RU" b="1" dirty="0">
              <a:solidFill>
                <a:srgbClr val="4176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1422" y="6228184"/>
            <a:ext cx="272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1763A"/>
                </a:solidFill>
              </a:rPr>
              <a:t>Теперь мы знаем,  как шахтёры добывают уголь.</a:t>
            </a:r>
            <a:endParaRPr lang="ru-RU" b="1" dirty="0">
              <a:solidFill>
                <a:srgbClr val="417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1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5220072"/>
            <a:ext cx="2699940" cy="359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3948" y="5670061"/>
            <a:ext cx="3599921" cy="269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44235" y="605870"/>
            <a:ext cx="2835965" cy="212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0025" y="1909907"/>
            <a:ext cx="2984564" cy="223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7945" y="657085"/>
            <a:ext cx="2777599" cy="208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648" y="377991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41763A"/>
                </a:solidFill>
              </a:rPr>
              <a:t>Целевая прогулка по улице Мира</a:t>
            </a:r>
            <a:endParaRPr lang="ru-RU" sz="2000" b="1" dirty="0">
              <a:solidFill>
                <a:srgbClr val="417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33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6" y="5067673"/>
            <a:ext cx="2736304" cy="36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2752627" cy="36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6992" y="6588225"/>
            <a:ext cx="3339694" cy="209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6992" y="828163"/>
            <a:ext cx="324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6992" y="5580112"/>
            <a:ext cx="32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1763A"/>
                </a:solidFill>
              </a:rPr>
              <a:t>Экскурсия на железнодорожный вокзал</a:t>
            </a:r>
            <a:endParaRPr lang="ru-RU" sz="2000" b="1" dirty="0">
              <a:solidFill>
                <a:srgbClr val="417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23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72" y="248443"/>
            <a:ext cx="323691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5956" y="5602822"/>
            <a:ext cx="3547017" cy="281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21" y="5565627"/>
            <a:ext cx="3547016" cy="288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6160" y="1475656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1763A"/>
                </a:solidFill>
              </a:rPr>
              <a:t>В ожидании светлого праздника Пасхи</a:t>
            </a:r>
            <a:endParaRPr lang="ru-RU" sz="2400" b="1" dirty="0">
              <a:solidFill>
                <a:srgbClr val="417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01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9040" y="2322263"/>
            <a:ext cx="2764728" cy="369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201" y="539552"/>
            <a:ext cx="3095864" cy="345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201" y="5148064"/>
            <a:ext cx="3547080" cy="354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9040" y="683568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1763A"/>
                </a:solidFill>
              </a:rPr>
              <a:t>Мы идём на главную улицу города</a:t>
            </a:r>
            <a:endParaRPr lang="ru-RU" sz="2400" b="1" dirty="0">
              <a:solidFill>
                <a:srgbClr val="417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69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80" y="539552"/>
            <a:ext cx="324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45"/>
          <a:stretch/>
        </p:blipFill>
        <p:spPr bwMode="auto">
          <a:xfrm>
            <a:off x="7965504" y="3175312"/>
            <a:ext cx="3240000" cy="39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42"/>
          <a:stretch/>
        </p:blipFill>
        <p:spPr bwMode="auto">
          <a:xfrm>
            <a:off x="1700808" y="5497773"/>
            <a:ext cx="4797152" cy="317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9976" y="1176058"/>
            <a:ext cx="2398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41763A"/>
                </a:solidFill>
              </a:rPr>
              <a:t>Прогулка</a:t>
            </a:r>
          </a:p>
          <a:p>
            <a:pPr algn="ctr"/>
            <a:r>
              <a:rPr lang="ru-RU" sz="3200" b="1" dirty="0" smtClean="0">
                <a:solidFill>
                  <a:srgbClr val="41763A"/>
                </a:solidFill>
              </a:rPr>
              <a:t> по улице имени Владимира Ильича Ленина</a:t>
            </a:r>
            <a:endParaRPr lang="ru-RU" sz="3200" b="1" dirty="0">
              <a:solidFill>
                <a:srgbClr val="417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13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686" y="467544"/>
            <a:ext cx="33226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2936" y="4505731"/>
            <a:ext cx="324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7072" y="188071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1763A"/>
                </a:solidFill>
              </a:rPr>
              <a:t>Здесь работает </a:t>
            </a:r>
          </a:p>
          <a:p>
            <a:pPr algn="ctr"/>
            <a:r>
              <a:rPr lang="ru-RU" b="1" dirty="0" smtClean="0">
                <a:solidFill>
                  <a:srgbClr val="41763A"/>
                </a:solidFill>
              </a:rPr>
              <a:t>мер города и его помощники</a:t>
            </a:r>
            <a:endParaRPr lang="ru-RU" b="1" dirty="0">
              <a:solidFill>
                <a:srgbClr val="41763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86" y="5004048"/>
            <a:ext cx="1988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1763A"/>
                </a:solidFill>
              </a:rPr>
              <a:t>А мы идём дальше, куда указывает Ленин</a:t>
            </a:r>
            <a:endParaRPr lang="ru-RU" b="1" dirty="0">
              <a:solidFill>
                <a:srgbClr val="417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0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\Downloads\28-04-2019_20-59-06\IMG_1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3336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ownloads\28-04-2019_20-59-06\IMG_1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941152" y="-9973816"/>
            <a:ext cx="672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9022" y="3118321"/>
            <a:ext cx="3919537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C:\Users\Admin\Downloads\28-04-2019_20-59-06\IMG_13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9829800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107504"/>
            <a:ext cx="2699940" cy="359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0678" y="5148064"/>
            <a:ext cx="2842115" cy="3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4664" y="7042807"/>
            <a:ext cx="3214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1763A"/>
                </a:solidFill>
              </a:rPr>
              <a:t>    Мы знаем, что голубей </a:t>
            </a:r>
          </a:p>
          <a:p>
            <a:r>
              <a:rPr lang="ru-RU" b="1" dirty="0" smtClean="0">
                <a:solidFill>
                  <a:srgbClr val="41763A"/>
                </a:solidFill>
              </a:rPr>
              <a:t>в центре города кормить нельзя, но всё же мы не удержались.</a:t>
            </a:r>
            <a:endParaRPr lang="ru-RU" b="1" dirty="0">
              <a:solidFill>
                <a:srgbClr val="41763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8960" y="790709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1763A"/>
                </a:solidFill>
              </a:rPr>
              <a:t>У этой школы военное прошлое.</a:t>
            </a:r>
            <a:endParaRPr lang="ru-RU" b="1" dirty="0">
              <a:solidFill>
                <a:srgbClr val="4176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664" y="4211960"/>
            <a:ext cx="160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1763A"/>
                </a:solidFill>
              </a:rPr>
              <a:t>В музее было очень интересно!</a:t>
            </a:r>
            <a:endParaRPr lang="ru-RU" b="1" dirty="0">
              <a:solidFill>
                <a:srgbClr val="417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685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858</TotalTime>
  <Words>1447</Words>
  <Application>Microsoft Office PowerPoint</Application>
  <PresentationFormat>Экран (4:3)</PresentationFormat>
  <Paragraphs>145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Евгения</dc:creator>
  <cp:lastModifiedBy>vospitatel</cp:lastModifiedBy>
  <cp:revision>155</cp:revision>
  <dcterms:created xsi:type="dcterms:W3CDTF">2019-04-18T04:27:00Z</dcterms:created>
  <dcterms:modified xsi:type="dcterms:W3CDTF">2019-04-29T05:00:30Z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1033-10.2.0.5838</vt:lpwstr>
  </property>
</Properties>
</file>